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69" r:id="rId2"/>
    <p:sldId id="266" r:id="rId3"/>
    <p:sldId id="267" r:id="rId4"/>
    <p:sldId id="273" r:id="rId5"/>
    <p:sldId id="282" r:id="rId6"/>
    <p:sldId id="308" r:id="rId7"/>
    <p:sldId id="284" r:id="rId8"/>
    <p:sldId id="295" r:id="rId9"/>
    <p:sldId id="300" r:id="rId10"/>
    <p:sldId id="299" r:id="rId11"/>
    <p:sldId id="305" r:id="rId12"/>
    <p:sldId id="306" r:id="rId13"/>
    <p:sldId id="287" r:id="rId14"/>
    <p:sldId id="276" r:id="rId15"/>
    <p:sldId id="307" r:id="rId16"/>
    <p:sldId id="288" r:id="rId17"/>
    <p:sldId id="289" r:id="rId18"/>
    <p:sldId id="303" r:id="rId19"/>
    <p:sldId id="297" r:id="rId20"/>
    <p:sldId id="292" r:id="rId21"/>
    <p:sldId id="296" r:id="rId22"/>
    <p:sldId id="304" r:id="rId23"/>
    <p:sldId id="291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28" autoAdjust="0"/>
  </p:normalViewPr>
  <p:slideViewPr>
    <p:cSldViewPr>
      <p:cViewPr>
        <p:scale>
          <a:sx n="70" d="100"/>
          <a:sy n="70" d="100"/>
        </p:scale>
        <p:origin x="-115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1D389-6827-4E5C-B702-E456C52000E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E581-AB34-4C8C-8011-31669D5EA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uma72.ru/ru/arena/new/news/1190/59494/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.png"/><Relationship Id="rId7" Type="http://schemas.openxmlformats.org/officeDocument/2006/relationships/image" Target="../media/image6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microsoft.com/office/2007/relationships/hdphoto" Target="../media/hdphoto3.wdp"/><Relationship Id="rId4" Type="http://schemas.openxmlformats.org/officeDocument/2006/relationships/image" Target="../media/image66.jpe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3.pn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ОТЧЕТ ДЕПУТАТА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ТЮМЕНСКОЙ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ОБЛАСТНОЙ ДУМЫ ШЕСТОГО СОЗЫВА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ОДНОМАНДАТНОМУ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ИЗБИРАТЕЛЬНОМУ ОКРУГУ №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8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за 2016-2021 годы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437112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БОГОСЛАВЕЦ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БОГДАН ИОСИФОВИЧ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2995"/>
          <a:stretch>
            <a:fillRect/>
          </a:stretch>
        </p:blipFill>
        <p:spPr>
          <a:xfrm>
            <a:off x="5004048" y="1124744"/>
            <a:ext cx="3697225" cy="2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Админ\Desktop\фото Богославец\Фото 2020\точка роста Сентябрьский\20200916_0812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/>
          <a:stretch/>
        </p:blipFill>
        <p:spPr bwMode="auto">
          <a:xfrm>
            <a:off x="2806474" y="4293096"/>
            <a:ext cx="2413598" cy="19082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SutcepinaNI\Desktop\Фото для отчета\20201029_1155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693" y="1576558"/>
            <a:ext cx="2741159" cy="2413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938363" y="1164940"/>
            <a:ext cx="3958081" cy="5144380"/>
          </a:xfrm>
        </p:spPr>
        <p:txBody>
          <a:bodyPr>
            <a:noAutofit/>
          </a:bodyPr>
          <a:lstStyle/>
          <a:p>
            <a:pPr algn="just"/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рамках  национального проекта «Образование» в Нефтеюганском районе открылись три Центра  образования цифрового и гуманитарного профилей «Точка роста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», 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создание которых по  ходатайству депутата из резервного фонда Правительства Тюменской области на основании закона Тюменской области от 01.07.1998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№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40 «О наказах избирателей, данных депутатам Тюменской областной Думы», выделены финансовые средства для проведения реконструкции и ремонта помещений и в результате все «Точки роста» получили свое индивидуальное «лицо».</a:t>
            </a:r>
          </a:p>
        </p:txBody>
      </p:sp>
      <p:pic>
        <p:nvPicPr>
          <p:cNvPr id="7" name="Рисунок 6" descr="C:\Users\Админ\Desktop\фото Богославец\Фото 2020\Точка роста Салым\IMG_94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2" y="1432140"/>
            <a:ext cx="2531207" cy="180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фото Богославец\Фото 2020\точка роста Сентябрьский\262d21c4-76ac-49b9-8cb3-d4baca1e56d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2" y="3350667"/>
            <a:ext cx="2553980" cy="2082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75049" y="984548"/>
            <a:ext cx="8461447" cy="6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Контроль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 исполнением национальных проектов (программ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70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algn="l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СОЗЫВА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23529" y="4037718"/>
            <a:ext cx="2088232" cy="2217172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Торжественно отрыт Комплекс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«Школа - Детский сад»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в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п. Юганская Обь (130 учащихся/ 80 дошкольных  мест)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323528" y="1164940"/>
            <a:ext cx="8424936" cy="495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Контроль за исполнением национальных проектов (программ)</a:t>
            </a: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86197" y="1683146"/>
            <a:ext cx="1991819" cy="1944216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Завершен строительством детский сад в </a:t>
            </a: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Каркатеевы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(80 мест в том числе для детей в возрасте от 1,5 до 3 лет)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8" name="Рисунок 7" descr="C:\Users\SutcepinaNI\Downloads\whatsapp-image-2020_02_06-at-12.14.2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0"/>
          <a:stretch/>
        </p:blipFill>
        <p:spPr bwMode="auto">
          <a:xfrm>
            <a:off x="2528615" y="1660612"/>
            <a:ext cx="2007381" cy="171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2021\фото 2021\Открытие школы Юганская Обь\IMG_36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1" y="3933056"/>
            <a:ext cx="1872208" cy="213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f12.mail.ru/cgi-bin/readmsg?id=16088939011008676771;0;1;1&amp;mode=attachment&amp;email=n.y.sutsepina@mail.ru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7"/>
          <a:stretch/>
        </p:blipFill>
        <p:spPr bwMode="auto">
          <a:xfrm>
            <a:off x="4548733" y="1683146"/>
            <a:ext cx="2058472" cy="17159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666983" y="1660612"/>
            <a:ext cx="2369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 2021 году завершено строительство дополнительного корпуса НРМОБУ «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Салымская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СОШ № 2», что позволит увеличить мощность существующего здания. 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/>
        </p:blipFill>
        <p:spPr>
          <a:xfrm>
            <a:off x="4509042" y="3923716"/>
            <a:ext cx="2137854" cy="213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4248" y="4081042"/>
            <a:ext cx="1944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п.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Пойковском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открыты взрослое и детское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поликлинические отделения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обустроенные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принципам доступной среды.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7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ОТЧЕТ ДЕПУТАТА ТЮМЕСНКОЙ ОБЛАСТНОЙ ДУМЫ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СОЗЫВА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 ОДНОМОНДАТНОМУ ИЗБИРАТЕЛЬНОМУ ОКРУГУ № 8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164288" y="4005064"/>
            <a:ext cx="1728192" cy="243875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 2019 году реализован проект  «Строительство сквера солнечный» в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Салым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51520" y="1124744"/>
            <a:ext cx="8743945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Контроль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</a:rPr>
              <a:t>за исполнением национальных проектов (программ)</a:t>
            </a: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50 лет\IMG_21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10084"/>
          <a:stretch/>
        </p:blipFill>
        <p:spPr bwMode="auto">
          <a:xfrm>
            <a:off x="4716016" y="4324373"/>
            <a:ext cx="2448272" cy="193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Users\SutcepinaNI\Desktop\7effeaf6dc7f56287c3b1d0f8af50f7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1733836"/>
            <a:ext cx="2504407" cy="20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700808"/>
            <a:ext cx="2011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Открытие парка «Югра»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г.п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Пойковский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«Сердце Югры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»- это: дорожки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для катания на велосипедах, самокатах и роликах, свадебная и много других зон. </a:t>
            </a:r>
            <a:endParaRPr lang="en-US" sz="14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5" name="Рисунок 14" descr="https://www.dumahmao.ru/upload/iblock/e93/e936c27c5134772d9b582d8c6c8d3f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44827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164288" y="1751116"/>
            <a:ext cx="1979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п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Каркатеевы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реализован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проект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«Строительство центрального сквера»,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для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досуга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круглый год. </a:t>
            </a:r>
            <a:endParaRPr lang="ru-RU" sz="1400" b="1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0"/>
          <a:stretch/>
        </p:blipFill>
        <p:spPr>
          <a:xfrm>
            <a:off x="2182183" y="4324373"/>
            <a:ext cx="2549507" cy="19263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516896"/>
            <a:ext cx="20127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Современные сферы досуга для жителей поселения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п.Сингапай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обеспечил проект «Благоустройство территории по проспекту Молодежный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2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Админ\Desktop\богославец о\фото\сдача дома в Салыме\DSC_24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5" y="2981103"/>
            <a:ext cx="251333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\Desktop\50 лет\DSC_25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10">
            <a:off x="315693" y="1580454"/>
            <a:ext cx="2343871" cy="175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50 лет\Сдача дома в Салыме 22.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74" y="1337059"/>
            <a:ext cx="2466975" cy="164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богославец о\фото 2018\сдача дома в Куть-Яхе\69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" y="4665239"/>
            <a:ext cx="2352675" cy="1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богославец о\фото\сдача дома в Салыме\DSC_239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6" y="4699645"/>
            <a:ext cx="2337178" cy="161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бъект 6"/>
          <p:cNvSpPr txBox="1">
            <a:spLocks/>
          </p:cNvSpPr>
          <p:nvPr/>
        </p:nvSpPr>
        <p:spPr>
          <a:xfrm>
            <a:off x="251520" y="896183"/>
            <a:ext cx="8892480" cy="495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8800" b="1" u="sng" dirty="0" smtClean="0">
                <a:solidFill>
                  <a:schemeClr val="bg2">
                    <a:lumMod val="25000"/>
                  </a:schemeClr>
                </a:solidFill>
              </a:rPr>
              <a:t>Контроль </a:t>
            </a:r>
            <a:r>
              <a:rPr lang="ru-RU" sz="8800" b="1" u="sng" dirty="0">
                <a:solidFill>
                  <a:schemeClr val="bg2">
                    <a:lumMod val="25000"/>
                  </a:schemeClr>
                </a:solidFill>
              </a:rPr>
              <a:t>за исполнением национальных проектов (программ)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2339752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СОЗЫВА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5084" y="1903528"/>
            <a:ext cx="3714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Жилые дома строятся  для переселения  ветеранов; граждан из жилых домов, признанных аварийными; обеспечения жилплощадью детей-сирот; граждан, состоящих на учете для улучшения жилищных условий по социальному найму, в том числе для привлечения в регион врачей, учителей и представителей других востребованных профессий; формирования маневренного фонда.</a:t>
            </a:r>
          </a:p>
        </p:txBody>
      </p:sp>
    </p:spTree>
    <p:extLst>
      <p:ext uri="{BB962C8B-B14F-4D97-AF65-F5344CB8AC3E}">
        <p14:creationId xmlns:p14="http://schemas.microsoft.com/office/powerpoint/2010/main" val="393507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11560" y="4365104"/>
            <a:ext cx="8215064" cy="2088232"/>
          </a:xfrm>
        </p:spPr>
        <p:txBody>
          <a:bodyPr>
            <a:normAutofit fontScale="77500" lnSpcReduction="20000"/>
          </a:bodyPr>
          <a:lstStyle/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Принял участие в реализации проекта Тюменского регионального отделения партии «ЕДИНОЙ РОССИИ» «Дом для молодой многодетной сельской семьи», взяв на себя в полном объеме расходы по проектированию и строительству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двух индивидуальных жилых домов. 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16360"/>
            <a:ext cx="8027761" cy="544252"/>
          </a:xfrm>
        </p:spPr>
        <p:txBody>
          <a:bodyPr/>
          <a:lstStyle/>
          <a:p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ПАРТИЙНЫЕ ПРОЕКТЫ</a:t>
            </a:r>
          </a:p>
          <a:p>
            <a:endParaRPr lang="ru-RU" dirty="0"/>
          </a:p>
        </p:txBody>
      </p:sp>
      <p:pic>
        <p:nvPicPr>
          <p:cNvPr id="8" name="Рисунок 7" descr="Новый дом получила семья из Сорокино с семью деть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2562"/>
            <a:ext cx="3835232" cy="263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vsluh.ru/uploads/base_image/image/117034/huge_7963209a-7711-4cf7-831a-94c384f9ae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2562"/>
            <a:ext cx="3672408" cy="26324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2339752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smtClean="0">
                <a:solidFill>
                  <a:srgbClr val="002060"/>
                </a:solidFill>
              </a:rPr>
              <a:t>VI</a:t>
            </a:r>
            <a:r>
              <a:rPr lang="ru-RU" sz="1200" smtClean="0">
                <a:solidFill>
                  <a:srgbClr val="002060"/>
                </a:solidFill>
              </a:rPr>
              <a:t> СОЗЫВА</a:t>
            </a:r>
            <a:br>
              <a:rPr lang="ru-RU" sz="1200" smtClean="0">
                <a:solidFill>
                  <a:srgbClr val="002060"/>
                </a:solidFill>
              </a:rPr>
            </a:br>
            <a:r>
              <a:rPr lang="ru-RU" sz="120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220072" y="4809780"/>
            <a:ext cx="3744416" cy="1859580"/>
          </a:xfrm>
        </p:spPr>
        <p:txBody>
          <a:bodyPr>
            <a:normAutofit lnSpcReduction="10000"/>
          </a:bodyPr>
          <a:lstStyle/>
          <a:p>
            <a:pPr algn="just"/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своем письме Деду морозу четырехлетний Миша из Тюмени рассказал о своей мечте-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планшете. 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Мечта исполнена. 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39553" y="984548"/>
            <a:ext cx="7949438" cy="6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У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частие во всероссийской акции «Елка желаний»</a:t>
            </a:r>
            <a:endParaRPr lang="ru-RU" sz="2000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f12.mail.ru/cgi-bin/readmsg?id=16088906690262513357;0;1;1&amp;mode=attachment&amp;email=n.y.sutsepina@mail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" y="3416372"/>
            <a:ext cx="3456384" cy="325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G_489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78" y="1556792"/>
            <a:ext cx="2232248" cy="325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2339752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84218" y="1412777"/>
            <a:ext cx="4575814" cy="216024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Отделение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«Специальный дом для одиноких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престарелых» бюджетного учреждения Ханты-мансийского автономного  округа –Югры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Нефтеюганский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комплексный центр социального обслуживания» получило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новогоднюю елку с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украшениями.</a:t>
            </a:r>
            <a:endParaRPr lang="ru-RU" sz="18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3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627784" y="984548"/>
            <a:ext cx="6198840" cy="546878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Работа с избирателями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За </a:t>
            </a:r>
            <a:r>
              <a:rPr lang="ru-RU" sz="2000" dirty="0">
                <a:solidFill>
                  <a:srgbClr val="002060"/>
                </a:solidFill>
              </a:rPr>
              <a:t>отчетный период в общественных  приемных депутата проведено </a:t>
            </a:r>
            <a:r>
              <a:rPr lang="ru-RU" sz="2000" b="1" dirty="0">
                <a:solidFill>
                  <a:srgbClr val="FF0000"/>
                </a:solidFill>
              </a:rPr>
              <a:t>80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 приемов граждан, включая  выездные и совместные с представителями представительной и исполнительной власти.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За </a:t>
            </a:r>
            <a:r>
              <a:rPr lang="ru-RU" sz="2000" dirty="0" smtClean="0">
                <a:solidFill>
                  <a:srgbClr val="002060"/>
                </a:solidFill>
              </a:rPr>
              <a:t>истекший </a:t>
            </a:r>
            <a:r>
              <a:rPr lang="ru-RU" sz="2000" dirty="0">
                <a:solidFill>
                  <a:srgbClr val="002060"/>
                </a:solidFill>
              </a:rPr>
              <a:t>период рассмотрено </a:t>
            </a:r>
            <a:r>
              <a:rPr lang="ru-RU" sz="2000" b="1" dirty="0">
                <a:solidFill>
                  <a:srgbClr val="FF0000"/>
                </a:solidFill>
              </a:rPr>
              <a:t>893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обращения, </a:t>
            </a:r>
            <a:r>
              <a:rPr lang="ru-RU" sz="2000" dirty="0" smtClean="0">
                <a:solidFill>
                  <a:srgbClr val="002060"/>
                </a:solidFill>
              </a:rPr>
              <a:t>из всего количества вопросов, поставленных в обращениях </a:t>
            </a:r>
            <a:r>
              <a:rPr lang="ru-RU" sz="2000" b="1" dirty="0" smtClean="0">
                <a:solidFill>
                  <a:srgbClr val="FF0000"/>
                </a:solidFill>
              </a:rPr>
              <a:t>892</a:t>
            </a:r>
            <a:r>
              <a:rPr lang="ru-RU" sz="2000" dirty="0" smtClean="0">
                <a:solidFill>
                  <a:srgbClr val="002060"/>
                </a:solidFill>
              </a:rPr>
              <a:t> решены ПОЛОЖИТЕЛЬНО, даны разъяснения и консультации, по </a:t>
            </a:r>
            <a:r>
              <a:rPr lang="ru-RU" sz="2000" b="1" dirty="0" smtClean="0">
                <a:solidFill>
                  <a:srgbClr val="FF0000"/>
                </a:solidFill>
              </a:rPr>
              <a:t>1 </a:t>
            </a:r>
            <a:r>
              <a:rPr lang="ru-RU" sz="2000" dirty="0" smtClean="0">
                <a:solidFill>
                  <a:srgbClr val="002060"/>
                </a:solidFill>
              </a:rPr>
              <a:t>обращению отказано.</a:t>
            </a:r>
            <a:endParaRPr lang="ru-RU" sz="2000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Богдан Богославец провел прием  граждан по личным вопросам в общественной  приемной «Единой России» в Нефтеюганске">
            <a:hlinkClick r:id="rId3" tooltip="&quot;Богдан Богославец провел прием  граждан по личным вопросам в общественной  приемной «Единой России» в Нефтеюганске&quot;"/>
          </p:cNvPr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3" y="1908448"/>
            <a:ext cx="2376263" cy="188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богославец о\фото 2018\ПРием Ер Пыть-Ях\IMG_51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3"/>
            <a:ext cx="2304256" cy="17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богославец о\фото 2018\Прием ЕР НР общий\IMG_52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0024"/>
            <a:ext cx="2376262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прошлое\2019\Фото 2019\Прием 27.11 ЕР\IMG_31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3"/>
            <a:ext cx="2088232" cy="17151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2195736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5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051718" y="984548"/>
            <a:ext cx="4887251" cy="3994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Мероприятия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рамках реализации полномочий депутата проведено около </a:t>
            </a:r>
            <a:r>
              <a:rPr lang="ru-RU" sz="1600" b="1" dirty="0" smtClean="0">
                <a:solidFill>
                  <a:srgbClr val="FF0000"/>
                </a:solidFill>
              </a:rPr>
              <a:t>200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встреч с избирателями и трудовыми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коллективами, принял участие в </a:t>
            </a:r>
            <a:r>
              <a:rPr lang="ru-RU" sz="1600" b="1" dirty="0" smtClean="0">
                <a:solidFill>
                  <a:srgbClr val="FF0000"/>
                </a:solidFill>
              </a:rPr>
              <a:t>230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общественно-значимых мероприятиях.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Проведена работа по формированию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политической и экологической культуры, активной гражданской позиции школьников и детей дошкольного возраста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рамках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более чем </a:t>
            </a:r>
            <a:r>
              <a:rPr lang="ru-RU" sz="1600" b="1" dirty="0" smtClean="0">
                <a:solidFill>
                  <a:srgbClr val="FF0000"/>
                </a:solidFill>
              </a:rPr>
              <a:t>50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«парламентских уроков».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Более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100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мероприятий прошли в иных форматах. 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11" descr="C:\Users\Админ\Desktop\2021\фото 2021\Уро Сош № 1 Салым\rOxNdHnw8Mw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4" y="3638855"/>
            <a:ext cx="1874114" cy="134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50 лет\IMG-c6a182adc3b2c264f6030ff9063440d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4" y="3651660"/>
            <a:ext cx="2008166" cy="132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50 лет\IMG_05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978996"/>
            <a:ext cx="1689956" cy="112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Админ\Desktop\50 лет\_DSC00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4" y="4978996"/>
            <a:ext cx="1990513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Админ\Desktop\50 лет\47ad05cfb6f62f15a6019ce7340c41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4" y="2414914"/>
            <a:ext cx="2008166" cy="13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Админ\Desktop\50 лет\IMG_346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9" y="996413"/>
            <a:ext cx="2012578" cy="134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Админ\Desktop\50 лет\1 сентября Куть-Ях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72" y="4978996"/>
            <a:ext cx="1910445" cy="115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Админ\Desktop\50 лет\IMG_353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9" y="4978996"/>
            <a:ext cx="173355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Админ\Desktop\50 лет\IMG_040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4978996"/>
            <a:ext cx="1874115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Админ\Desktop\50 лет\IMG_0717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2234522"/>
            <a:ext cx="1874115" cy="138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Админ\Desktop\50 лет\img_1839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996413"/>
            <a:ext cx="1795826" cy="12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4"/>
          <p:cNvSpPr txBox="1">
            <a:spLocks/>
          </p:cNvSpPr>
          <p:nvPr/>
        </p:nvSpPr>
        <p:spPr>
          <a:xfrm>
            <a:off x="2195736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0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123728" y="1116359"/>
            <a:ext cx="4752528" cy="406979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ПРОЕКТЫ, РЕАЛИЗУЕМЫЕ НА ТЕРРИТОРИИ </a:t>
            </a:r>
          </a:p>
          <a:p>
            <a:pPr algn="ctr"/>
            <a:r>
              <a:rPr lang="ru-RU" sz="64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ИЗБИРАТЕЛЬНОГО ОКРУГА </a:t>
            </a:r>
            <a:r>
              <a:rPr lang="ru-RU" sz="6400" dirty="0">
                <a:solidFill>
                  <a:srgbClr val="002060"/>
                </a:solidFill>
                <a:cs typeface="Times New Roman" panose="02020603050405020304" pitchFamily="18" charset="0"/>
              </a:rPr>
              <a:t>  </a:t>
            </a:r>
          </a:p>
          <a:p>
            <a:pPr algn="just"/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Поддержка талантливой молодежи в части финансирования поездок на конкурсы, фестивали, состязания.</a:t>
            </a:r>
          </a:p>
          <a:p>
            <a:pPr algn="just"/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Поддержка  общественных организаций и  людей с ограниченными возможностями здоровья финансированием и организацией праздников, экскурсий, поездок на всероссийские и международные конкурсы, фестивали.</a:t>
            </a:r>
          </a:p>
          <a:p>
            <a:pPr algn="just"/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11 совместных мероприятий сдружили ветеранские организации всех поселений Нефтеюганска и </a:t>
            </a:r>
            <a:r>
              <a:rPr lang="ru-RU" sz="6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района . </a:t>
            </a:r>
            <a:r>
              <a:rPr lang="ru-RU" sz="6400" dirty="0">
                <a:solidFill>
                  <a:srgbClr val="002060"/>
                </a:solidFill>
                <a:cs typeface="Times New Roman" panose="02020603050405020304" pitchFamily="18" charset="0"/>
              </a:rPr>
              <a:t>Ветераны </a:t>
            </a:r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побывали </a:t>
            </a:r>
            <a:r>
              <a:rPr lang="ru-RU" sz="6400" dirty="0">
                <a:solidFill>
                  <a:srgbClr val="002060"/>
                </a:solidFill>
                <a:cs typeface="Times New Roman" panose="02020603050405020304" pitchFamily="18" charset="0"/>
              </a:rPr>
              <a:t>в гостях у земляков из поселений района, </a:t>
            </a:r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встречали </a:t>
            </a:r>
            <a:r>
              <a:rPr lang="ru-RU" sz="6400" dirty="0">
                <a:solidFill>
                  <a:srgbClr val="002060"/>
                </a:solidFill>
                <a:cs typeface="Times New Roman" panose="02020603050405020304" pitchFamily="18" charset="0"/>
              </a:rPr>
              <a:t>их в </a:t>
            </a:r>
            <a:r>
              <a:rPr lang="ru-RU" sz="6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Нефтеюганске и  </a:t>
            </a:r>
            <a:r>
              <a:rPr lang="ru-RU" sz="6400" dirty="0">
                <a:solidFill>
                  <a:srgbClr val="002060"/>
                </a:solidFill>
                <a:cs typeface="Times New Roman" panose="02020603050405020304" pitchFamily="18" charset="0"/>
              </a:rPr>
              <a:t>все это с организацией познавательных экскурсий и теплых встреч…</a:t>
            </a:r>
          </a:p>
          <a:p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660232" y="5589240"/>
            <a:ext cx="1584176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дмин\Desktop\прошлое\2019\Фото 2019\Хор Ветеран каркатеевы\IMG_02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0" y="3761755"/>
            <a:ext cx="2088231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катя\я\Русскинские\IMAG12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1" y="5186157"/>
            <a:ext cx="2104972" cy="142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богославец о\фото\Хор Ветеран Куть-Ях\DSC_0047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0" y="2390155"/>
            <a:ext cx="208823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богославец о\фото\старожилы в Салыме\IMG_40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3761755"/>
            <a:ext cx="2088197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прошлое\2019\Фото 2019\Встреча ветеран 14 СОШ\IMG_92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0" y="1021952"/>
            <a:ext cx="208823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Админ\Desktop\богославец о\фото 2018\Салым слобода\IMG_697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" y="1021952"/>
            <a:ext cx="2057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Админ\Desktop\50 лет\IMG_126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2390155"/>
            <a:ext cx="2057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Админ\Desktop\50 лет\IMG_021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0" y="5174630"/>
            <a:ext cx="2088233" cy="143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Админ\Desktop\50 лет\IMG_505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2" y="5186156"/>
            <a:ext cx="2216418" cy="142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Админ\Desktop\богославец о\фото\старожилы в Салыме\IMG_419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74" y="5174630"/>
            <a:ext cx="2363152" cy="1471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4"/>
          <p:cNvSpPr txBox="1">
            <a:spLocks/>
          </p:cNvSpPr>
          <p:nvPr/>
        </p:nvSpPr>
        <p:spPr>
          <a:xfrm>
            <a:off x="2195736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2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/>
          <a:srcRect r="38440"/>
          <a:stretch/>
        </p:blipFill>
        <p:spPr>
          <a:xfrm>
            <a:off x="282501" y="1064820"/>
            <a:ext cx="2286001" cy="294024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СОЗЫВА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995936" y="4164156"/>
            <a:ext cx="4608512" cy="2217172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627783" y="836712"/>
            <a:ext cx="5864459" cy="41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897319" y="836711"/>
            <a:ext cx="3995161" cy="5793373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Также проводится ежегодный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традиционный открытый турнир по быстрым шахматам, посвященный Победе воинов Александра Невского на Чудском озере. 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нем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участвуют сильнейшие шахматисты их ХМАО-Югры и Тюменской области. </a:t>
            </a:r>
          </a:p>
        </p:txBody>
      </p:sp>
      <p:sp>
        <p:nvSpPr>
          <p:cNvPr id="3" name="AutoShape 2" descr="https://af12.mail.ru/cgi-bin/readmsg?id=16244449740914189913;0;1;1&amp;mode=attachment&amp;email=n.y.sutsepina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4" y="3459986"/>
            <a:ext cx="57041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Ежегодно поддерживается проведение детских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шахматных баталий в рамках Международного шахматного турнира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им.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А.Карпова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 Нефтеюганском районе. 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Tester\Desktop\дрби2018\2018\IMG_567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l="11068" r="10305" b="17809"/>
          <a:stretch/>
        </p:blipFill>
        <p:spPr bwMode="auto">
          <a:xfrm>
            <a:off x="2655719" y="2393677"/>
            <a:ext cx="2300359" cy="165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Админ\Desktop\прошлое\2019\Фото 2019\Шахматный турнир сингапай\IMG_05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836712"/>
            <a:ext cx="2300359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Админ\Desktop\богославец о\фото 2018\Шахматы чудское\IMG_56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21" y="4157030"/>
            <a:ext cx="2363669" cy="152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Админ\Desktop\богославец о\фото\шахматный турнир 2017 открытие\IMG_168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2" y="4043952"/>
            <a:ext cx="2260529" cy="162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9"/>
          <a:stretch>
            <a:fillRect/>
          </a:stretch>
        </p:blipFill>
        <p:spPr>
          <a:xfrm>
            <a:off x="7524631" y="5106591"/>
            <a:ext cx="967611" cy="14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СОЗЫВА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48038" y="1628800"/>
            <a:ext cx="6198840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Доверие людей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– большая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ответственность…</a:t>
            </a:r>
          </a:p>
        </p:txBody>
      </p:sp>
      <p:pic>
        <p:nvPicPr>
          <p:cNvPr id="1026" name="Picture 2" descr="C:\Users\SutcepinaNI\Desktop\dsc_4606_bogoslavet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89" y="1628800"/>
            <a:ext cx="1619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6"/>
          <p:cNvSpPr txBox="1">
            <a:spLocks/>
          </p:cNvSpPr>
          <p:nvPr/>
        </p:nvSpPr>
        <p:spPr>
          <a:xfrm>
            <a:off x="718402" y="3933056"/>
            <a:ext cx="7958054" cy="252028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БИОГРАФИЯ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Родился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23 января 1971 года в селе Ясень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Рожнятовского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района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Ивано-Франковской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области.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Образование высшее, окончил Тюменский государственный университет по специальности «Государственное и муниципальное управление». 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После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службы в армии, с 1993 по 1999 год работал на объектах лесозаготовки водителем, машинистом, мастером по заготовке леса в с.п. Куть-Ях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Нефтеюганского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района. 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1999 году назначен главным инженером в ЗАО «Строительно-монтажное управление 996». В 2006 году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возглавил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предприятие ООО «Лесопромышленная компания». 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 2006 и 2011 году избирался депутатом Думы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Нефтеюганского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района 4 и 5 созывов. 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 2016 году избран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депутатом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 22 сентября 2016 года по избирательному округу №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</a:rPr>
              <a:t>, 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включающему в  себя территории города Нефтеюганск и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Нефтеюганского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района. 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3345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76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дмин\Desktop\богославец о\фото 2018\Веста\IMG_633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72" y="4667408"/>
            <a:ext cx="2388591" cy="173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Users\Админ\Desktop\богославец о\фото 2018\Вестаплюс\IMG_862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653722"/>
            <a:ext cx="2593701" cy="176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богославец о\фото\8 марта Детство\IMG_06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" y="4653722"/>
            <a:ext cx="2304256" cy="1742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1451" y="63853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ctr"/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Взаимодействие с социальными службами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ГЕРБ ЧЕРНО БЕЛЫЙ-высотаа 8,86 см,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339752" y="260648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smtClean="0">
                <a:solidFill>
                  <a:srgbClr val="002060"/>
                </a:solidFill>
              </a:rPr>
              <a:t>VI</a:t>
            </a:r>
            <a:r>
              <a:rPr lang="ru-RU" sz="1200" smtClean="0">
                <a:solidFill>
                  <a:srgbClr val="002060"/>
                </a:solidFill>
              </a:rPr>
              <a:t> СОЗЫВА</a:t>
            </a:r>
            <a:br>
              <a:rPr lang="ru-RU" sz="1200" smtClean="0">
                <a:solidFill>
                  <a:srgbClr val="002060"/>
                </a:solidFill>
              </a:rPr>
            </a:br>
            <a:r>
              <a:rPr lang="ru-RU" sz="120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22068"/>
            <a:ext cx="852873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Депутат активно сотрудничает с социальными службами города Нефтеюганска и </a:t>
            </a:r>
            <a:r>
              <a:rPr lang="ru-RU" sz="1700" dirty="0" err="1">
                <a:solidFill>
                  <a:schemeClr val="bg2">
                    <a:lumMod val="25000"/>
                  </a:schemeClr>
                </a:solidFill>
              </a:rPr>
              <a:t>Нефтеюганского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 района,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входит в состав </a:t>
            </a:r>
            <a:r>
              <a:rPr lang="ru-RU" sz="1700" b="1" dirty="0">
                <a:solidFill>
                  <a:srgbClr val="FF0000"/>
                </a:solidFill>
              </a:rPr>
              <a:t>трех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попечительских советов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, а именно, Бюджетное учреждение Ханты-Мансийского автономного округа–Югры «Центр социальной помощи семье и детям,  Бюджетное учреждение Ханты-Мансийского автономного округа–Югры  «Реабилитационный центр для детей и подростков с ограниченными возможностями и Бюджетное учреждение Ханты-Мансийского автономного округа–Югры «Комплексный центр социального обслуживания населения «Забота».  В частности, оказывает социальную помощь лицам, попавшим в трудную жизненную ситуацию, инвалидам,  детям-сиротам и детям, оставшимся без попечения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родителей и укрепление материально-технической базы учреждений.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огдан Богославец поздравил коллектив АО «ТОДЭП» с 25-летием предприят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8" y="984548"/>
            <a:ext cx="2376264" cy="1508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rgbClr val="002060"/>
                </a:solidFill>
              </a:rPr>
              <a:t>VI</a:t>
            </a:r>
            <a:r>
              <a:rPr lang="ru-RU" sz="1200" dirty="0">
                <a:solidFill>
                  <a:srgbClr val="002060"/>
                </a:solidFill>
              </a:rPr>
              <a:t> СОЗЫВА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ПО ОДНОМАНДАТНОМУ ИЗБИРАТЕЛЬНОМУ ОКРУГУ № 8</a:t>
            </a: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SutcepinaNI\Desktop\Фото для отчета\Фото с награждения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7" y="5157192"/>
            <a:ext cx="2057400" cy="137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SutcepinaNI\Desktop\Фото для отчета\IMG_49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3688437"/>
            <a:ext cx="1957070" cy="1468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164406" y="836712"/>
            <a:ext cx="5803458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Наградная деятельность  </a:t>
            </a:r>
          </a:p>
          <a:p>
            <a:pPr marL="45720" indent="0" algn="ctr">
              <a:buNone/>
            </a:pPr>
            <a:endParaRPr lang="ru-RU" sz="2000" b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 представлению депутата </a:t>
            </a:r>
            <a:r>
              <a:rPr lang="ru-RU" sz="1600" b="1" dirty="0" smtClean="0">
                <a:solidFill>
                  <a:srgbClr val="FF0000"/>
                </a:solidFill>
              </a:rPr>
              <a:t>155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граждан удостоены наград Тюменской областной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Думы, в том числе: 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40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Почетной грамотой Тюменской областной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Думы;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90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Благодарственным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письмом Тюменской областной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Думы;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25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Почетным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нагрудным знаком Тюменской областной Думы.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Лица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удостоенные наград и почетных званий Тюменской области, могут пользоваться льготами и преимуществами в случаях, установленных нормативными правовыми актами Тюменской области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Благодарностью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Председателя поощрено </a:t>
            </a:r>
            <a:r>
              <a:rPr lang="ru-RU" sz="1600" b="1" dirty="0">
                <a:solidFill>
                  <a:srgbClr val="FF0000"/>
                </a:solidFill>
              </a:rPr>
              <a:t>10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человек.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Более </a:t>
            </a:r>
            <a:r>
              <a:rPr lang="ru-RU" sz="1600" b="1" dirty="0" smtClean="0">
                <a:solidFill>
                  <a:srgbClr val="FF0000"/>
                </a:solidFill>
              </a:rPr>
              <a:t>550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человек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поощрены Благодарственным письмом депутата Тюменской областной Думы за заслуги в экономике, науке, культуре, искусстве, воспитании, просвещении, охране здоровья, жизни и прав граждан, благотворительной деятельности, государственном строительстве и иные заслуги. </a:t>
            </a:r>
          </a:p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Рисунок 8" descr="C:\Users\SutcepinaNI\Desktop\Фото для отчета\16.06.17_День медик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" y="2506187"/>
            <a:ext cx="2091690" cy="138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6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4" descr="PHOTO-2021-06-24-18-26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86" y="3783815"/>
            <a:ext cx="13430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179512" y="860378"/>
            <a:ext cx="8672751" cy="55578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latin typeface="+mj-lt"/>
              </a:rPr>
              <a:t>Освещение деятельности  в средствах массовой информации</a:t>
            </a:r>
          </a:p>
          <a:p>
            <a:pPr algn="ctr"/>
            <a:endParaRPr lang="ru-RU" sz="8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/>
              <a:t> </a:t>
            </a:r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4" y="95250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Админ\Desktop\50 лет\DSC_0337.jpg"/>
          <p:cNvPicPr>
            <a:picLocks noGrp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3"/>
          <a:stretch/>
        </p:blipFill>
        <p:spPr bwMode="auto">
          <a:xfrm>
            <a:off x="6660232" y="3983943"/>
            <a:ext cx="230425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50 лет\5SIHZeEvgF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6" y="3812939"/>
            <a:ext cx="252028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utcepinaNI\Downloads\P_20190304_141305_1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1602"/>
            <a:ext cx="2520280" cy="259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богославец о\фото 2018\Прием Ер Нефтеюганск\DSC_777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2"/>
          <a:stretch/>
        </p:blipFill>
        <p:spPr bwMode="auto">
          <a:xfrm>
            <a:off x="6517326" y="1361601"/>
            <a:ext cx="2447162" cy="255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2339752" y="187210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rgbClr val="002060"/>
                </a:solidFill>
              </a:rPr>
              <a:t>VI</a:t>
            </a:r>
            <a:r>
              <a:rPr lang="ru-RU" sz="1200" dirty="0" smtClean="0">
                <a:solidFill>
                  <a:srgbClr val="002060"/>
                </a:solidFill>
              </a:rPr>
              <a:t> СОЗЫВА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7" name="Рисунок 1" descr="PHOTO-2021-06-24-18-29-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05" y="4433941"/>
            <a:ext cx="13716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" descr="PHOTO-2021-06-24-18-27-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/>
          <a:stretch/>
        </p:blipFill>
        <p:spPr bwMode="auto">
          <a:xfrm>
            <a:off x="6228184" y="4433941"/>
            <a:ext cx="1297569" cy="18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 descr="PHOTO-2021-06-24-18-28-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59" y="3912795"/>
            <a:ext cx="11525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3788" y="1321602"/>
            <a:ext cx="37804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srgbClr val="002060"/>
                </a:solidFill>
              </a:rPr>
              <a:t>В течении созыва 2016-2021 освещение деятельности реализовано через размещение и радио-,  теле- трансляцию </a:t>
            </a:r>
            <a:r>
              <a:rPr lang="ru-RU" sz="1400" dirty="0" smtClean="0">
                <a:solidFill>
                  <a:srgbClr val="002060"/>
                </a:solidFill>
              </a:rPr>
              <a:t>более </a:t>
            </a:r>
            <a:r>
              <a:rPr lang="ru-RU" sz="1400" b="1" dirty="0">
                <a:solidFill>
                  <a:srgbClr val="FF0000"/>
                </a:solidFill>
              </a:rPr>
              <a:t>2000</a:t>
            </a:r>
            <a:r>
              <a:rPr lang="ru-RU" sz="1400" dirty="0">
                <a:solidFill>
                  <a:srgbClr val="002060"/>
                </a:solidFill>
              </a:rPr>
              <a:t> материалов в местных, окружных, региональных, федеральных СМИ и в сети интернет, поводом для которых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 стала деятельность депутата, упоминание, фоторепортажи, а также  поздравления с государственными и профессиональными праздниками.</a:t>
            </a:r>
          </a:p>
        </p:txBody>
      </p:sp>
    </p:spTree>
    <p:extLst>
      <p:ext uri="{BB962C8B-B14F-4D97-AF65-F5344CB8AC3E}">
        <p14:creationId xmlns:p14="http://schemas.microsoft.com/office/powerpoint/2010/main" val="263831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187210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rgbClr val="002060"/>
                </a:solidFill>
              </a:rPr>
              <a:t>VI</a:t>
            </a:r>
            <a:r>
              <a:rPr lang="ru-RU" sz="1200" dirty="0">
                <a:solidFill>
                  <a:srgbClr val="002060"/>
                </a:solidFill>
              </a:rPr>
              <a:t> СОЗЫВА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843807" y="984548"/>
            <a:ext cx="6144455" cy="54687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Дополнительная информация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 успешную деятельность направленную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укрепление позиции власти, ее авторитета в глазах жителей округа и области, стабильное и динамичное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социально-экономическое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развитие региона, защиту интересов его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жителей, отмечен следующими наградами: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Звание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Почетный гражданин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Нефтеюганского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района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Почетная грамота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Тюменской областной Думы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Благодарность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Губернатора Тюменской области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Благодарность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Губернатора ХМАО-Югры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Почетная грамота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Совета Федерации РФ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</a:p>
          <a:p>
            <a:pPr marL="4572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За отчетный период </a:t>
            </a:r>
            <a:r>
              <a:rPr lang="ru-RU" sz="1600" dirty="0" smtClean="0">
                <a:solidFill>
                  <a:srgbClr val="002060"/>
                </a:solidFill>
              </a:rPr>
              <a:t>получены благодарности от более чем </a:t>
            </a:r>
            <a:r>
              <a:rPr lang="ru-RU" sz="1600" b="1" dirty="0" smtClean="0">
                <a:solidFill>
                  <a:srgbClr val="FF0000"/>
                </a:solidFill>
              </a:rPr>
              <a:t>400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избирателей, учреждений и общественных объединений.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U:\Медиа Архив\Фотографии\Фото Пресс-центра\Photo_2021\04_2021\22_04_2021_Дума_48\ARK_36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2" y="3212976"/>
            <a:ext cx="2520950" cy="16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Админ\Desktop\50 лет\_DSC88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2" y="5052931"/>
            <a:ext cx="2471112" cy="154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\Desktop\прошлое\2019\Фото 2019\Прием 27.11 ЕР\IMG_31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32007"/>
            <a:ext cx="2286000" cy="15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прошлое\2019\Фото 2019\Прием 27.11 ЕР\IMG_317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>
            <a:off x="7792914" y="5032006"/>
            <a:ext cx="1195349" cy="152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2021\фото 2021\прием главы почетный гражданин\IMG_35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32007"/>
            <a:ext cx="2385624" cy="15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прошлое\2019\Фото 2019\Встреча  с губернатором проф\сайт\DSC03847сайт-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6" y="1556792"/>
            <a:ext cx="2520278" cy="148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80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7486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КОНТАКТНАЯ ИНФОРМАЦИЯ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2492896"/>
            <a:ext cx="82296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ТЕЛЕФОН: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+7 (3452) 59-09-91 – общественная приемная в г. Тюмени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+7 (3463) 23-54-11 – общественная приемная в г.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ефтеюганске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3505429"/>
            <a:ext cx="8229600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E-MAIL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BogoslavetcBI@duma72.ru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4437112"/>
            <a:ext cx="8229600" cy="86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ОБЩЕСТВЕННЫЕ ПРИЕМНЫЕ: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г. Тюмень, ул. Республики, д.52,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каб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 525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г.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Нефтеюганск,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мкр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.,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стр. 8,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каб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180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ru-RU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339752" y="187210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smtClean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smtClean="0">
                <a:solidFill>
                  <a:srgbClr val="002060"/>
                </a:solidFill>
              </a:rPr>
              <a:t>VI</a:t>
            </a:r>
            <a:r>
              <a:rPr lang="ru-RU" sz="1200" smtClean="0">
                <a:solidFill>
                  <a:srgbClr val="002060"/>
                </a:solidFill>
              </a:rPr>
              <a:t> СОЗЫВА</a:t>
            </a:r>
            <a:br>
              <a:rPr lang="ru-RU" sz="1200" smtClean="0">
                <a:solidFill>
                  <a:srgbClr val="002060"/>
                </a:solidFill>
              </a:rPr>
            </a:br>
            <a:r>
              <a:rPr lang="ru-RU" sz="1200" smtClean="0">
                <a:solidFill>
                  <a:srgbClr val="002060"/>
                </a:solidFill>
              </a:rPr>
              <a:t>ПО ОДНОМАНДАТНОМУ ИЗБИРАТЕЛЬНОМУ ОКРУГУ № 8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411760" y="984548"/>
            <a:ext cx="6624736" cy="546878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Общественно-деловой комплекс п. Салым </a:t>
            </a:r>
            <a:endParaRPr lang="en-US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Реконструкция СОШ № 2 в п. Салым 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Детский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сад в п. </a:t>
            </a:r>
            <a:r>
              <a:rPr lang="ru-RU" sz="19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Каркатеевы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Отделения поликлиники в п. </a:t>
            </a:r>
            <a:r>
              <a:rPr lang="ru-RU" sz="1900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Пойковский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Комплекс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«Школа - Детский сад» в п. Юганская Обь 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8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многоквартирный жилых домов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 Нефтеюганском районе для расселения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Индивидуальные дома многодетным семьям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Более сотни благоустроенных территорий  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Открытие АНО «Веста+»  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Салют к юбилею 50 лет г. Нефтеюганска 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30 поездок учащихся и педагогов на конкурсы и обучени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е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Ежегодный открытый турнир по быстрым шахматам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Финансовая поддержка граждан в трудной жизненной ситуации</a:t>
            </a:r>
            <a:r>
              <a:rPr lang="ru-RU" sz="1900" dirty="0" smtClean="0"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Выделение 41 920 348 рублей из резервного фонда правительства Тюменской области  по моему ходатайству для реализации проектов и укрепления материально-технической базы  учреждений избирательного округа</a:t>
            </a:r>
            <a:endParaRPr lang="ru-RU" sz="19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СЛОВО-ДЕЛО!</a:t>
            </a: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Picture 2" descr="C:\Users\SutcepinaNI\Desktop\neft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2132856"/>
            <a:ext cx="2120044" cy="22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20" y="187464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554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98" y="122264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98" y="96683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21" y="216552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7" y="298711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63" y="365113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12" y="392069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56" y="419051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33" y="3330017"/>
            <a:ext cx="342900" cy="32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9776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844854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61" y="4501954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Красная Галочка, Логотип, Линия, Символ png | Klipart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4" y="2777209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8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627784" y="984548"/>
            <a:ext cx="6198840" cy="5468788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Работа по плану Тюменской областной Думы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Работая в составе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комитетов Тюменской областной Думы по  экономике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природопользованию;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по бюджету, налогам и финансам,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принял участие в </a:t>
            </a:r>
            <a:r>
              <a:rPr lang="ru-RU" sz="2800" b="1" dirty="0" smtClean="0">
                <a:solidFill>
                  <a:srgbClr val="FF0000"/>
                </a:solidFill>
              </a:rPr>
              <a:t>50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заседаниях Тюменской областной Думы, на которых было принято </a:t>
            </a:r>
            <a:r>
              <a:rPr lang="ru-RU" sz="2800" b="1" dirty="0" smtClean="0">
                <a:solidFill>
                  <a:srgbClr val="FF0000"/>
                </a:solidFill>
              </a:rPr>
              <a:t>551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законов, в том числе </a:t>
            </a:r>
            <a:r>
              <a:rPr lang="ru-RU" sz="2800" b="1" dirty="0" smtClean="0">
                <a:solidFill>
                  <a:srgbClr val="FF0000"/>
                </a:solidFill>
              </a:rPr>
              <a:t>73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базовых законов и более 3000 постановлений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U:\Медиа Архив\Фотографии\Фото Пресс-центра\Photo_2020\11_2020\26_11_2020_Дума_44\DSC_9323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14492"/>
            <a:ext cx="2554288" cy="166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0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789460" y="1484784"/>
            <a:ext cx="5247036" cy="489654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соответствии с Планом работы Тюменской областной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Думы, помимо участия в </a:t>
            </a:r>
            <a:r>
              <a:rPr lang="ru-RU" sz="1800" b="1" dirty="0" smtClean="0">
                <a:solidFill>
                  <a:srgbClr val="FF0000"/>
                </a:solidFill>
              </a:rPr>
              <a:t>60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пленарных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заседаний комитета по бюджету налогом 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финансам, принял участие в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выездных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заседания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комитета.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2017 году депутаты посетили филиал ООО «УГМК-Сталь» в городе Тюмени 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–«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Металлургический завод «Электросталь Тюмени». 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В 2018 году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депутаты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приняли участие в открытии ООО «Аквапарк».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2019 году депутаты посетили Тюменский ремонтно-механический завод – филиал АО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Транснефть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 - Сибирь». 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:\Медиа Архив\Фотографии\Фото Пресс-центра\Foto arhiv 2017 VI-созыв\06_2017\07_06_2017_Комитет_Бюджет_выездное\DSC_7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1484784"/>
            <a:ext cx="3641761" cy="22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911110"/>
            <a:ext cx="7560840" cy="7058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Работа в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комитете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</a:rPr>
              <a:t>по бюджету, налогам и финансам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2" descr="http://duma72.ru/upload/resize_cache/iblock/970/691_461_1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" y="4005064"/>
            <a:ext cx="35618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U:\Медиа Архив\Фотографии\Фото Пресс-центра\Photo_2021\04_2021\8_04_КЭПиП\8W1A99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1" y="2639806"/>
            <a:ext cx="2367879" cy="15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515580" y="1685669"/>
            <a:ext cx="6198840" cy="45448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Принял участие в </a:t>
            </a:r>
            <a:r>
              <a:rPr lang="ru-RU" sz="2000" b="1" dirty="0" smtClean="0">
                <a:solidFill>
                  <a:srgbClr val="FF0000"/>
                </a:solidFill>
              </a:rPr>
              <a:t>20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заседаниях комитета.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Совместно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 коллегами подготовил и внес 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законопроектов, которые были приняты на заседаниях областной Думы.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Инициировал принятие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проекта постановления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Тюменской областной думы об обращении к министру природных ресурсов и экологии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 внесении изменений в постановление правительства Российской Федерации от 21.06.2014 № 571 «О сопроводительном документе на транспортировку древесины»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13739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Работа в комитете по экономической политике и природопользованию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79281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VI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290922" y="1124744"/>
            <a:ext cx="3680878" cy="554461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Участие в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дне Тюменской областной Думы в Юргинском районе, в рамках которого оценена инвестиционная привлекательность территории. </a:t>
            </a:r>
            <a:endParaRPr lang="ru-RU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lvl="0" indent="0" algn="just">
              <a:buNone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Парламентская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делегация посетила новое сельхозпредприятие - комплекс по выращиванию индейки ООО «Абсолют-Агро». </a:t>
            </a:r>
            <a:endParaRPr lang="ru-RU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lvl="0" indent="0" algn="just">
              <a:buNone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Команда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Думы сразилась в шахматном турнире с самыми юными и самыми опытными игроками Юргинского района и одержала победу в дружеском матче по волейболу со сборной администрации и Думы Юргинского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района.</a:t>
            </a:r>
            <a:endParaRPr lang="ru-RU" sz="17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4548"/>
            <a:ext cx="8640960" cy="62593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</a:rPr>
              <a:t>День Тюменской областной Думы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в   Юргинском районе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://duma72.ru/upload/resize_cache/iblock/151/691_461_1/dsc_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7" y="1633353"/>
            <a:ext cx="2338584" cy="17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uma72.ru/upload/resize_cache/iblock/bf2/691_461_1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85" y="4005065"/>
            <a:ext cx="2583779" cy="17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uma72.ru/upload/resize_cache/iblock/48d/691_461_1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23" y="1610483"/>
            <a:ext cx="2627028" cy="17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uma72.ru/upload/resize_cache/iblock/f1c/691_461_1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6" y="4005065"/>
            <a:ext cx="2583779" cy="17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5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VI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СОЗЫВА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625401" y="623027"/>
            <a:ext cx="6198840" cy="8239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Участие в заседаниях и встречах с законодательными, представительными и исполнительными органами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местного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самоуправления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ХМАО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Югры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Суцепина Н.Ю\Портфолио\28.06.17_Ханты-рабочие встречи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" y="1016167"/>
            <a:ext cx="2538175" cy="18367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77606" y="1908448"/>
            <a:ext cx="5976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Встреча с губернатором ХМАО-Югры Н.В. Комаровой  в составе группы  депутатов Тюменской областной Думы и 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ходе визитов губернатора в  г. Нефтеюганск,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Нефтеюганский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район -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Рабочее совещание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 заместителями Губернатора ХМАО-Югры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ХМАО-Югры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Рабочее совещание с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губернатором ХМАО-Югры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Н.В.Комаровой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по формированию интерактивной карты промышленности Югры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Заседание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Думы города Нефтеюганска –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Заседание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Думы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района –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Встреча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 главами муниципальных образований, входящих в избирательный округ  - 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36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Встреча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  депутатами Думы Ханты-Мансийского автономного округа – Югры - 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67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Заседаниях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Думы Ханты-Мансийского автономного округа – Югры  -  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«Совет глав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района –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1600" b="1" dirty="0"/>
              <a:t> </a:t>
            </a:r>
          </a:p>
        </p:txBody>
      </p:sp>
      <p:pic>
        <p:nvPicPr>
          <p:cNvPr id="8" name="Рисунок 7" descr="C:\Users\Tester\Desktop\дрби2018\2018\IMG_496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l="9531" t="10119" r="4061" b="7937"/>
          <a:stretch/>
        </p:blipFill>
        <p:spPr bwMode="auto">
          <a:xfrm>
            <a:off x="162279" y="4787837"/>
            <a:ext cx="2552092" cy="16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Tester\Desktop\дрби2018\2018\IMG_494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 contrast="13000"/>
                    </a14:imgEffect>
                  </a14:imgLayer>
                </a14:imgProps>
              </a:ext>
            </a:extLst>
          </a:blip>
          <a:srcRect l="13776" t="15908" r="8321" b="9191"/>
          <a:stretch/>
        </p:blipFill>
        <p:spPr bwMode="auto">
          <a:xfrm>
            <a:off x="162279" y="2924944"/>
            <a:ext cx="2552092" cy="17288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4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solidFill>
                  <a:srgbClr val="002060"/>
                </a:solidFill>
              </a:rPr>
              <a:t>ОТЧЕТ ДЕПУТАТА ТЮМЕНСКОЙ ОБЛАСТНОЙ ДУМЫ </a:t>
            </a:r>
            <a:r>
              <a:rPr lang="en-US" sz="1200" dirty="0">
                <a:solidFill>
                  <a:srgbClr val="002060"/>
                </a:solidFill>
              </a:rPr>
              <a:t>VI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СОЗЫВА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ПО ОДНОМАНДАТНОМУ ИЗБИРАТЕЛЬНОМУ ОКРУГУ № 8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843808" y="984548"/>
            <a:ext cx="5982816" cy="58734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Работа в составе </a:t>
            </a:r>
            <a:r>
              <a:rPr lang="ru-RU" sz="1700" dirty="0">
                <a:solidFill>
                  <a:srgbClr val="FF0000"/>
                </a:solidFill>
                <a:cs typeface="Times New Roman" panose="02020603050405020304" pitchFamily="18" charset="0"/>
              </a:rPr>
              <a:t>Координационного  совета 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при Главе </a:t>
            </a:r>
            <a:r>
              <a:rPr lang="ru-RU" sz="17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 района по развитию предпринимательства  и улучшению инвестиционного климата  </a:t>
            </a:r>
            <a:r>
              <a:rPr lang="ru-RU" sz="17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Нефтеюганском  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районе,  с одной стороны, как предпринимателя, с другой - как  эксперта, способствует эффективной координации действий  бизнес сообщества и органов местного самоуправления </a:t>
            </a:r>
            <a:r>
              <a:rPr lang="ru-RU" sz="17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 района. </a:t>
            </a:r>
          </a:p>
          <a:p>
            <a:pPr marL="45720" indent="0" algn="just">
              <a:buNone/>
            </a:pP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В  составе </a:t>
            </a:r>
            <a:r>
              <a:rPr lang="ru-RU" sz="1700" dirty="0">
                <a:solidFill>
                  <a:srgbClr val="FF0000"/>
                </a:solidFill>
                <a:cs typeface="Times New Roman" panose="02020603050405020304" pitchFamily="18" charset="0"/>
              </a:rPr>
              <a:t>общественного  совета 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по развитию образования </a:t>
            </a:r>
            <a:r>
              <a:rPr lang="ru-RU" sz="17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Нефтеюганского</a:t>
            </a: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 района ведется деятельность по привлечению к принятию управленческих решений широкого круга граждан и различных групп населения района, информирования общественности и организаций о целях, задачах и итогах работы в сфере образования.</a:t>
            </a:r>
          </a:p>
          <a:p>
            <a:pPr marL="45720" indent="0" algn="just">
              <a:buNone/>
            </a:pPr>
            <a:r>
              <a:rPr lang="ru-RU" sz="1700" dirty="0">
                <a:solidFill>
                  <a:srgbClr val="002060"/>
                </a:solidFill>
                <a:cs typeface="Times New Roman" panose="02020603050405020304" pitchFamily="18" charset="0"/>
              </a:rPr>
              <a:t>Оказывается практическая помощь в проведении экспертной общественной оценки проектных инициатив, паспортов проектов, объектов строительства и других реализуемых проектов Департамента, в том числе национальных проектов.  </a:t>
            </a:r>
          </a:p>
          <a:p>
            <a:pPr algn="just"/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47700" y="1412776"/>
            <a:ext cx="236788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Рисунок 10" descr="ГЕРБ ЧЕРНО БЕЛЫЙ-высотаа 8,86 см,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3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богославец о\фото\Юганская Обь школа контроль\IMG_11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9" y="1279614"/>
            <a:ext cx="2701949" cy="212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прошлое\2019\Фото 2019\Чеускино ферма сад\P_20190625_1258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9" y="3789040"/>
            <a:ext cx="270195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4243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1548</TotalTime>
  <Words>1810</Words>
  <Application>Microsoft Office PowerPoint</Application>
  <PresentationFormat>Экран (4:3)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БОГОСЛАВЕЦ  БОГДАН ИОСИФОВИЧ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ТЮМЕНСКОЙ ОБЛАСТНОЙ ДУМЫ VI СОЗЫВА ПО ОДНОМАНДАТНОМУ ИЗБИРАТЕЛЬНОМУ ОКРУГУ № 8</vt:lpstr>
      <vt:lpstr>ОТЧЕТ ДЕПУТАТА ТЮМЕСНКОЙ ОБЛАСТНОЙ ДУМЫ VI СОЗЫВА ПО ОДНОМОНДАТНОМУ ИЗБИРАТЕЛЬНОМУ ОКРУГУ №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ДЕПУТАТА ТЮМЕНСКОЙ ОБЛАСТНОЙ ДУМЫ VI СОЗЫВА ПО ОДНОМАНДАТНОМУ ИЗБИРАТЕЛЬНОМУ ОКРУГУ № 8</vt:lpstr>
      <vt:lpstr>Презентация PowerPoint</vt:lpstr>
      <vt:lpstr>ОТЧЕТ ДЕПУТАТА ТЮМЕНСКОЙ ОБЛАСТНОЙ ДУМЫ VI СОЗЫВА ПО ОДНОМАНДАТНОМУ ИЗБИРАТЕЛЬНОМУ ОКРУГУ № 8</vt:lpstr>
      <vt:lpstr>Презентация PowerPoint</vt:lpstr>
      <vt:lpstr>ОТЧЕТ ДЕПУТАТА ТЮМЕНСКОЙ ОБЛАСТНОЙ ДУМЫ VI СОЗЫВА ПО ОДНОМАНДАТНОМУ ИЗБИРАТЕЛЬНОМУ ОКРУГУ № 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ЕРМОЛАЕВ  ВЛАДИМИР ВИКТОРОВИЧ</dc:title>
  <dc:creator>Гатауллина Н.В.</dc:creator>
  <cp:lastModifiedBy>Суцепина Н.Ю.</cp:lastModifiedBy>
  <cp:revision>150</cp:revision>
  <dcterms:created xsi:type="dcterms:W3CDTF">2021-06-17T08:51:54Z</dcterms:created>
  <dcterms:modified xsi:type="dcterms:W3CDTF">2021-06-24T15:06:07Z</dcterms:modified>
</cp:coreProperties>
</file>