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64" r:id="rId4"/>
    <p:sldId id="274" r:id="rId5"/>
    <p:sldId id="279" r:id="rId6"/>
    <p:sldId id="276" r:id="rId7"/>
    <p:sldId id="277" r:id="rId8"/>
    <p:sldId id="278" r:id="rId9"/>
    <p:sldId id="260" r:id="rId10"/>
    <p:sldId id="259" r:id="rId11"/>
    <p:sldId id="261" r:id="rId12"/>
    <p:sldId id="265" r:id="rId13"/>
    <p:sldId id="275" r:id="rId14"/>
    <p:sldId id="270" r:id="rId15"/>
    <p:sldId id="269" r:id="rId16"/>
    <p:sldId id="268"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3300"/>
  </p:clrMru>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828"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1\&#1056;&#1072;&#1073;&#1086;&#1095;&#1080;&#1081;%20&#1089;&#1090;&#1086;&#1083;\&#1055;&#1054;%20&#1060;&#1047;%2015_&#1076;&#1083;&#1103;%20&#1043;&#1042;%20&#1079;&#1072;%202016%20&#1075;&#1086;&#1076;\&#1058;&#1072;&#1073;&#1083;&#1080;&#1094;&#1080;%20&#1054;&#1070;&#10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1\&#1052;&#1086;&#1080;%20&#1076;&#1086;&#1082;&#1091;&#1084;&#1077;&#1085;&#1090;&#1099;\&#1044;&#1080;&#1089;&#1089;&#1077;&#1088;&#1090;&#1072;&#1094;&#1080;&#1103;,%20&#1087;&#1080;&#1090;&#1072;&#1085;&#1080;&#1077;,%20&#1047;&#1054;&#1046;,%20&#1055;&#1088;&#1086;&#1075;&#1088;&#1072;&#1084;&#1084;&#1099;\&#1040;&#1053;&#1050;&#1045;&#1058;&#1048;&#1056;&#1054;&#1042;&#1040;&#1053;&#1048;&#1045;\&#1058;&#1040;&#1041;&#1040;&#1050;\&#1058;&#1040;&#1041;&#1040;&#1050;_2015\&#1040;&#1085;&#1082;&#1077;&#1090;&#1099;_2015_&#1090;&#1072;&#1073;&#1072;&#1082;\&#1057;&#1042;&#1054;&#1044;%20&#1052;&#1054;&#1045;_&#1072;&#1085;&#1082;&#1077;&#1090;&#1099;_2015%20&#1075;&#1086;&#1076;_&#1090;&#1072;&#1073;&#1072;&#108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1\&#1052;&#1086;&#1080;%20&#1076;&#1086;&#1082;&#1091;&#1084;&#1077;&#1085;&#1090;&#1099;\&#1044;&#1080;&#1089;&#1089;&#1077;&#1088;&#1090;&#1072;&#1094;&#1080;&#1103;,%20&#1087;&#1080;&#1090;&#1072;&#1085;&#1080;&#1077;,%20&#1047;&#1054;&#1046;,%20&#1055;&#1088;&#1086;&#1075;&#1088;&#1072;&#1084;&#1084;&#1099;\&#1040;&#1053;&#1050;&#1045;&#1058;&#1048;&#1056;&#1054;&#1042;&#1040;&#1053;&#1048;&#1045;\&#1058;&#1040;&#1041;&#1040;&#1050;\&#1058;&#1040;&#1041;&#1040;&#1050;_2015\&#1040;&#1085;&#1082;&#1077;&#1090;&#1099;_2015_&#1090;&#1072;&#1073;&#1072;&#1082;\&#1057;&#1042;&#1054;&#1044;%20&#1052;&#1054;&#1045;_&#1072;&#1085;&#1082;&#1077;&#1090;&#1099;_2015%20&#1075;&#1086;&#1076;_&#1090;&#1072;&#1073;&#1072;&#108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1\&#1052;&#1086;&#1080;%20&#1076;&#1086;&#1082;&#1091;&#1084;&#1077;&#1085;&#1090;&#1099;\&#1044;&#1080;&#1089;&#1089;&#1077;&#1088;&#1090;&#1072;&#1094;&#1080;&#1103;,%20&#1087;&#1080;&#1090;&#1072;&#1085;&#1080;&#1077;,%20&#1047;&#1054;&#1046;,%20&#1055;&#1088;&#1086;&#1075;&#1088;&#1072;&#1084;&#1084;&#1099;\&#1040;&#1053;&#1050;&#1045;&#1058;&#1048;&#1056;&#1054;&#1042;&#1040;&#1053;&#1048;&#1045;\&#1058;&#1040;&#1041;&#1040;&#1050;\&#1058;&#1040;&#1041;&#1040;&#1050;_2015\&#1040;&#1085;&#1082;&#1077;&#1090;&#1099;_2015_&#1090;&#1072;&#1073;&#1072;&#1082;\&#1057;&#1042;&#1054;&#1044;%20&#1052;&#1054;&#1045;_&#1072;&#1085;&#1082;&#1077;&#1090;&#1099;_2015%20&#1075;&#1086;&#1076;_&#1090;&#1072;&#1073;&#1072;&#108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ser>
          <c:idx val="0"/>
          <c:order val="0"/>
          <c:explosion val="25"/>
          <c:dLbls>
            <c:dLbl>
              <c:idx val="0"/>
              <c:layout>
                <c:manualLayout>
                  <c:x val="-1.8204724409448834E-2"/>
                  <c:y val="-2.5900408282298047E-3"/>
                </c:manualLayout>
              </c:layout>
              <c:showVal val="1"/>
            </c:dLbl>
            <c:dLbl>
              <c:idx val="1"/>
              <c:layout>
                <c:manualLayout>
                  <c:x val="-2.2748687664041999E-2"/>
                  <c:y val="3.3064304461942258E-2"/>
                </c:manualLayout>
              </c:layout>
              <c:showVal val="1"/>
            </c:dLbl>
            <c:dLbl>
              <c:idx val="2"/>
              <c:layout>
                <c:manualLayout>
                  <c:x val="8.5564304461942437E-4"/>
                  <c:y val="-9.8869932925051175E-3"/>
                </c:manualLayout>
              </c:layout>
              <c:showVal val="1"/>
            </c:dLbl>
            <c:dLbl>
              <c:idx val="3"/>
              <c:layout>
                <c:manualLayout>
                  <c:x val="2.1301181102362204E-2"/>
                  <c:y val="1.0488116068824728E-2"/>
                </c:manualLayout>
              </c:layout>
              <c:showVal val="1"/>
            </c:dLbl>
            <c:txPr>
              <a:bodyPr/>
              <a:lstStyle/>
              <a:p>
                <a:pPr>
                  <a:defRPr b="1"/>
                </a:pPr>
                <a:endParaRPr lang="ru-RU"/>
              </a:p>
            </c:txPr>
            <c:showVal val="1"/>
            <c:showLeaderLines val="1"/>
          </c:dLbls>
          <c:cat>
            <c:strRef>
              <c:f>Лист1!$B$4:$B$8</c:f>
              <c:strCache>
                <c:ptCount val="5"/>
                <c:pt idx="0">
                  <c:v>курение в неположенных местах</c:v>
                </c:pt>
                <c:pt idx="1">
                  <c:v>нарушение требований к знаку о запрете курения</c:v>
                </c:pt>
                <c:pt idx="2">
                  <c:v>нарушение правил продажи</c:v>
                </c:pt>
                <c:pt idx="3">
                  <c:v>незаконный оборот</c:v>
                </c:pt>
                <c:pt idx="4">
                  <c:v>прочие (реклама)</c:v>
                </c:pt>
              </c:strCache>
            </c:strRef>
          </c:cat>
          <c:val>
            <c:numRef>
              <c:f>Лист1!$C$4:$C$8</c:f>
              <c:numCache>
                <c:formatCode>General</c:formatCode>
                <c:ptCount val="5"/>
                <c:pt idx="0">
                  <c:v>15</c:v>
                </c:pt>
                <c:pt idx="1">
                  <c:v>59</c:v>
                </c:pt>
                <c:pt idx="2">
                  <c:v>36</c:v>
                </c:pt>
                <c:pt idx="3">
                  <c:v>9</c:v>
                </c:pt>
                <c:pt idx="4">
                  <c:v>2</c:v>
                </c:pt>
              </c:numCache>
            </c:numRef>
          </c:val>
        </c:ser>
      </c:pie3DChart>
    </c:plotArea>
    <c:legend>
      <c:legendPos val="r"/>
      <c:layout>
        <c:manualLayout>
          <c:xMode val="edge"/>
          <c:yMode val="edge"/>
          <c:x val="0.62264982502187283"/>
          <c:y val="2.6611256926216794E-4"/>
          <c:w val="0.36068350831146118"/>
          <c:h val="0.99020851560221612"/>
        </c:manualLayout>
      </c:layout>
    </c:legend>
    <c:plotVisOnly val="1"/>
  </c:chart>
  <c:spPr>
    <a:noFill/>
    <a:ln>
      <a:noFill/>
    </a:ln>
  </c:spPr>
  <c:txPr>
    <a:bodyPr/>
    <a:lstStyle/>
    <a:p>
      <a:pPr>
        <a:defRPr sz="1200">
          <a:latin typeface="Times New Roman" pitchFamily="18" charset="0"/>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1.7605144679836544E-2"/>
          <c:y val="7.5985005062198407E-2"/>
          <c:w val="0.55183895093325641"/>
          <c:h val="0.80083235602199854"/>
        </c:manualLayout>
      </c:layout>
      <c:pie3DChart>
        <c:varyColors val="1"/>
        <c:ser>
          <c:idx val="0"/>
          <c:order val="0"/>
          <c:explosion val="25"/>
          <c:dPt>
            <c:idx val="1"/>
            <c:spPr>
              <a:solidFill>
                <a:srgbClr val="C00000"/>
              </a:solidFill>
            </c:spPr>
          </c:dPt>
          <c:dLbls>
            <c:txPr>
              <a:bodyPr/>
              <a:lstStyle/>
              <a:p>
                <a:pPr>
                  <a:defRPr sz="1200" b="1"/>
                </a:pPr>
                <a:endParaRPr lang="ru-RU"/>
              </a:p>
            </c:txPr>
            <c:showPercent val="1"/>
          </c:dLbls>
          <c:cat>
            <c:strRef>
              <c:f>хрон.заболевания!$B$18:$B$22</c:f>
              <c:strCache>
                <c:ptCount val="5"/>
                <c:pt idx="0">
                  <c:v>частые простудные заболевания, ОРВИ </c:v>
                </c:pt>
                <c:pt idx="1">
                  <c:v>заболевания сердечно-сосудистой системы (гипертония, ишемическая болезнь сердца, перенесенный инфаркт и прочее) </c:v>
                </c:pt>
                <c:pt idx="2">
                  <c:v>заболевания дыхательной системы (хронический бронхит, бронхиальная астма и пр.) </c:v>
                </c:pt>
                <c:pt idx="3">
                  <c:v>заболевания пищеварительной системы (гастрит, язва желудка и пр.) </c:v>
                </c:pt>
                <c:pt idx="4">
                  <c:v>другое (укажите) </c:v>
                </c:pt>
              </c:strCache>
            </c:strRef>
          </c:cat>
          <c:val>
            <c:numRef>
              <c:f>хрон.заболевания!$C$18:$C$22</c:f>
              <c:numCache>
                <c:formatCode>General</c:formatCode>
                <c:ptCount val="5"/>
                <c:pt idx="0">
                  <c:v>80</c:v>
                </c:pt>
                <c:pt idx="1">
                  <c:v>66</c:v>
                </c:pt>
                <c:pt idx="2">
                  <c:v>25</c:v>
                </c:pt>
                <c:pt idx="3">
                  <c:v>65</c:v>
                </c:pt>
                <c:pt idx="4">
                  <c:v>15</c:v>
                </c:pt>
              </c:numCache>
            </c:numRef>
          </c:val>
        </c:ser>
        <c:dLbls>
          <c:showPercent val="1"/>
        </c:dLbls>
      </c:pie3DChart>
    </c:plotArea>
    <c:legend>
      <c:legendPos val="r"/>
      <c:layout>
        <c:manualLayout>
          <c:xMode val="edge"/>
          <c:yMode val="edge"/>
          <c:x val="0.58373205741626688"/>
          <c:y val="6.2832751576156184E-2"/>
          <c:w val="0.40350877192982693"/>
          <c:h val="0.87433422626295421"/>
        </c:manualLayout>
      </c:layout>
      <c:txPr>
        <a:bodyPr/>
        <a:lstStyle/>
        <a:p>
          <a:pPr>
            <a:defRPr sz="1200"/>
          </a:pPr>
          <a:endParaRPr lang="ru-RU"/>
        </a:p>
      </c:txPr>
    </c:legend>
    <c:plotVisOnly val="1"/>
    <c:dispBlanksAs val="zero"/>
  </c:chart>
  <c:txPr>
    <a:bodyPr/>
    <a:lstStyle/>
    <a:p>
      <a:pPr>
        <a:defRPr>
          <a:latin typeface="Times New Roman" pitchFamily="18" charset="0"/>
          <a:cs typeface="Times New Roman" pitchFamily="18" charset="0"/>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3.0555555555555582E-2"/>
          <c:y val="5.0925925925925923E-2"/>
          <c:w val="0.93888888888889066"/>
          <c:h val="0.5855001260885957"/>
        </c:manualLayout>
      </c:layout>
      <c:barChart>
        <c:barDir val="col"/>
        <c:grouping val="clustered"/>
        <c:ser>
          <c:idx val="0"/>
          <c:order val="0"/>
          <c:tx>
            <c:strRef>
              <c:f>диагр!$C$29</c:f>
              <c:strCache>
                <c:ptCount val="1"/>
                <c:pt idx="0">
                  <c:v>2014 г.</c:v>
                </c:pt>
              </c:strCache>
            </c:strRef>
          </c:tx>
          <c:spPr>
            <a:solidFill>
              <a:srgbClr val="0070C0"/>
            </a:solidFill>
          </c:spPr>
          <c:dLbls>
            <c:dLbl>
              <c:idx val="0"/>
              <c:layout/>
              <c:tx>
                <c:rich>
                  <a:bodyPr/>
                  <a:lstStyle/>
                  <a:p>
                    <a:r>
                      <a:rPr lang="en-US" b="1"/>
                      <a:t>69,2</a:t>
                    </a:r>
                  </a:p>
                </c:rich>
              </c:tx>
            </c:dLbl>
            <c:dLbl>
              <c:idx val="1"/>
              <c:layout/>
              <c:tx>
                <c:rich>
                  <a:bodyPr/>
                  <a:lstStyle/>
                  <a:p>
                    <a:r>
                      <a:rPr lang="en-US" b="1"/>
                      <a:t>52,6</a:t>
                    </a:r>
                  </a:p>
                </c:rich>
              </c:tx>
            </c:dLbl>
            <c:dLbl>
              <c:idx val="2"/>
              <c:layout>
                <c:manualLayout>
                  <c:x val="-8.3333333333334026E-3"/>
                  <c:y val="0"/>
                </c:manualLayout>
              </c:layout>
              <c:tx>
                <c:rich>
                  <a:bodyPr/>
                  <a:lstStyle/>
                  <a:p>
                    <a:r>
                      <a:rPr lang="en-US" b="1"/>
                      <a:t>47,8</a:t>
                    </a:r>
                  </a:p>
                </c:rich>
              </c:tx>
              <c:dLblPos val="outEnd"/>
            </c:dLbl>
            <c:dLbl>
              <c:idx val="3"/>
              <c:layout/>
              <c:tx>
                <c:rich>
                  <a:bodyPr/>
                  <a:lstStyle/>
                  <a:p>
                    <a:r>
                      <a:rPr lang="en-US" b="1"/>
                      <a:t>43,2</a:t>
                    </a:r>
                  </a:p>
                </c:rich>
              </c:tx>
            </c:dLbl>
            <c:dLbl>
              <c:idx val="4"/>
              <c:layout/>
              <c:tx>
                <c:rich>
                  <a:bodyPr/>
                  <a:lstStyle/>
                  <a:p>
                    <a:r>
                      <a:rPr lang="en-US" b="1"/>
                      <a:t>8,4</a:t>
                    </a:r>
                  </a:p>
                </c:rich>
              </c:tx>
            </c:dLbl>
            <c:txPr>
              <a:bodyPr/>
              <a:lstStyle/>
              <a:p>
                <a:pPr>
                  <a:defRPr b="1"/>
                </a:pPr>
                <a:endParaRPr lang="ru-RU"/>
              </a:p>
            </c:txPr>
            <c:showVal val="1"/>
          </c:dLbls>
          <c:cat>
            <c:strRef>
              <c:f>диагр!$B$30:$B$34</c:f>
              <c:strCache>
                <c:ptCount val="5"/>
                <c:pt idx="0">
                  <c:v>ограничение продажи табачных изделий</c:v>
                </c:pt>
                <c:pt idx="1">
                  <c:v>лекции в школах, ВУЗах, ПТУ</c:v>
                </c:pt>
                <c:pt idx="2">
                  <c:v>социальная реклама по ТВ, интернету</c:v>
                </c:pt>
                <c:pt idx="3">
                  <c:v>устрашающие картинки на пачках сигарет</c:v>
                </c:pt>
                <c:pt idx="4">
                  <c:v>другое (свои варианты ответов)</c:v>
                </c:pt>
              </c:strCache>
            </c:strRef>
          </c:cat>
          <c:val>
            <c:numRef>
              <c:f>диагр!$C$30:$C$34</c:f>
              <c:numCache>
                <c:formatCode>0.00%</c:formatCode>
                <c:ptCount val="5"/>
                <c:pt idx="0">
                  <c:v>0.69199999999999995</c:v>
                </c:pt>
                <c:pt idx="1">
                  <c:v>0.52600000000000002</c:v>
                </c:pt>
                <c:pt idx="2">
                  <c:v>0.47800000000000031</c:v>
                </c:pt>
                <c:pt idx="3">
                  <c:v>0.43200000000000038</c:v>
                </c:pt>
                <c:pt idx="4">
                  <c:v>8.4000000000000047E-2</c:v>
                </c:pt>
              </c:numCache>
            </c:numRef>
          </c:val>
        </c:ser>
        <c:ser>
          <c:idx val="1"/>
          <c:order val="1"/>
          <c:tx>
            <c:strRef>
              <c:f>диагр!$D$29</c:f>
              <c:strCache>
                <c:ptCount val="1"/>
                <c:pt idx="0">
                  <c:v>2015 г.</c:v>
                </c:pt>
              </c:strCache>
            </c:strRef>
          </c:tx>
          <c:spPr>
            <a:solidFill>
              <a:srgbClr val="C00000"/>
            </a:solidFill>
          </c:spPr>
          <c:dLbls>
            <c:dLbl>
              <c:idx val="0"/>
              <c:layout/>
              <c:tx>
                <c:rich>
                  <a:bodyPr/>
                  <a:lstStyle/>
                  <a:p>
                    <a:r>
                      <a:rPr lang="en-US" b="1"/>
                      <a:t>54,4</a:t>
                    </a:r>
                  </a:p>
                </c:rich>
              </c:tx>
            </c:dLbl>
            <c:dLbl>
              <c:idx val="1"/>
              <c:layout/>
              <c:tx>
                <c:rich>
                  <a:bodyPr/>
                  <a:lstStyle/>
                  <a:p>
                    <a:r>
                      <a:rPr lang="en-US" b="1"/>
                      <a:t>52</a:t>
                    </a:r>
                    <a:r>
                      <a:rPr lang="ru-RU" b="1"/>
                      <a:t>,0</a:t>
                    </a:r>
                    <a:endParaRPr lang="en-US" b="1"/>
                  </a:p>
                </c:rich>
              </c:tx>
            </c:dLbl>
            <c:dLbl>
              <c:idx val="2"/>
              <c:layout>
                <c:manualLayout>
                  <c:x val="-1.7303781474615884E-3"/>
                  <c:y val="-6.0860684422527605E-3"/>
                </c:manualLayout>
              </c:layout>
              <c:tx>
                <c:rich>
                  <a:bodyPr/>
                  <a:lstStyle/>
                  <a:p>
                    <a:r>
                      <a:rPr lang="en-US" b="1"/>
                      <a:t>51,1</a:t>
                    </a:r>
                  </a:p>
                </c:rich>
              </c:tx>
              <c:dLblPos val="outEnd"/>
            </c:dLbl>
            <c:dLbl>
              <c:idx val="3"/>
              <c:layout/>
              <c:tx>
                <c:rich>
                  <a:bodyPr/>
                  <a:lstStyle/>
                  <a:p>
                    <a:r>
                      <a:rPr lang="en-US" b="1"/>
                      <a:t>32,9</a:t>
                    </a:r>
                  </a:p>
                </c:rich>
              </c:tx>
            </c:dLbl>
            <c:dLbl>
              <c:idx val="4"/>
              <c:layout/>
              <c:tx>
                <c:rich>
                  <a:bodyPr/>
                  <a:lstStyle/>
                  <a:p>
                    <a:r>
                      <a:rPr lang="en-US" b="1"/>
                      <a:t>4,7</a:t>
                    </a:r>
                  </a:p>
                </c:rich>
              </c:tx>
            </c:dLbl>
            <c:txPr>
              <a:bodyPr/>
              <a:lstStyle/>
              <a:p>
                <a:pPr>
                  <a:defRPr b="1"/>
                </a:pPr>
                <a:endParaRPr lang="ru-RU"/>
              </a:p>
            </c:txPr>
            <c:showVal val="1"/>
          </c:dLbls>
          <c:cat>
            <c:strRef>
              <c:f>диагр!$B$30:$B$34</c:f>
              <c:strCache>
                <c:ptCount val="5"/>
                <c:pt idx="0">
                  <c:v>ограничение продажи табачных изделий</c:v>
                </c:pt>
                <c:pt idx="1">
                  <c:v>лекции в школах, ВУЗах, ПТУ</c:v>
                </c:pt>
                <c:pt idx="2">
                  <c:v>социальная реклама по ТВ, интернету</c:v>
                </c:pt>
                <c:pt idx="3">
                  <c:v>устрашающие картинки на пачках сигарет</c:v>
                </c:pt>
                <c:pt idx="4">
                  <c:v>другое (свои варианты ответов)</c:v>
                </c:pt>
              </c:strCache>
            </c:strRef>
          </c:cat>
          <c:val>
            <c:numRef>
              <c:f>диагр!$D$30:$D$34</c:f>
              <c:numCache>
                <c:formatCode>0%</c:formatCode>
                <c:ptCount val="5"/>
                <c:pt idx="0" formatCode="0.00%">
                  <c:v>0.54400000000000004</c:v>
                </c:pt>
                <c:pt idx="1">
                  <c:v>0.52</c:v>
                </c:pt>
                <c:pt idx="2" formatCode="0.00%">
                  <c:v>0.51100000000000001</c:v>
                </c:pt>
                <c:pt idx="3" formatCode="0.00%">
                  <c:v>0.32900000000000101</c:v>
                </c:pt>
                <c:pt idx="4" formatCode="0.00%">
                  <c:v>4.7000000000000014E-2</c:v>
                </c:pt>
              </c:numCache>
            </c:numRef>
          </c:val>
        </c:ser>
        <c:gapWidth val="75"/>
        <c:overlap val="-25"/>
        <c:axId val="152980480"/>
        <c:axId val="153006848"/>
      </c:barChart>
      <c:catAx>
        <c:axId val="152980480"/>
        <c:scaling>
          <c:orientation val="minMax"/>
        </c:scaling>
        <c:axPos val="b"/>
        <c:numFmt formatCode="General" sourceLinked="1"/>
        <c:majorTickMark val="none"/>
        <c:tickLblPos val="nextTo"/>
        <c:txPr>
          <a:bodyPr rot="0" vert="horz"/>
          <a:lstStyle/>
          <a:p>
            <a:pPr>
              <a:defRPr sz="1100"/>
            </a:pPr>
            <a:endParaRPr lang="ru-RU"/>
          </a:p>
        </c:txPr>
        <c:crossAx val="153006848"/>
        <c:crosses val="autoZero"/>
        <c:auto val="1"/>
        <c:lblAlgn val="ctr"/>
        <c:lblOffset val="100"/>
      </c:catAx>
      <c:valAx>
        <c:axId val="153006848"/>
        <c:scaling>
          <c:orientation val="minMax"/>
          <c:max val="0.8"/>
          <c:min val="0"/>
        </c:scaling>
        <c:delete val="1"/>
        <c:axPos val="l"/>
        <c:numFmt formatCode="0.00%" sourceLinked="1"/>
        <c:tickLblPos val="nextTo"/>
        <c:crossAx val="152980480"/>
        <c:crosses val="autoZero"/>
        <c:crossBetween val="between"/>
        <c:majorUnit val="0.1"/>
      </c:valAx>
    </c:plotArea>
    <c:legend>
      <c:legendPos val="b"/>
      <c:layout>
        <c:manualLayout>
          <c:xMode val="edge"/>
          <c:yMode val="edge"/>
          <c:x val="0.42622090277526103"/>
          <c:y val="0.82636080002558465"/>
          <c:w val="0.15921567205587894"/>
          <c:h val="6.3776974702066572E-2"/>
        </c:manualLayout>
      </c:layout>
    </c:legend>
    <c:plotVisOnly val="1"/>
    <c:dispBlanksAs val="gap"/>
  </c:chart>
  <c:txPr>
    <a:bodyPr/>
    <a:lstStyle/>
    <a:p>
      <a:pPr>
        <a:defRPr sz="1200">
          <a:latin typeface="Times New Roman" pitchFamily="18" charset="0"/>
          <a:cs typeface="Times New Roman" pitchFamily="18"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44063505623693505"/>
          <c:y val="7.6388888888888895E-2"/>
          <c:w val="0.47492035000403948"/>
          <c:h val="0.8657407407407407"/>
        </c:manualLayout>
      </c:layout>
      <c:pieChart>
        <c:varyColors val="1"/>
        <c:ser>
          <c:idx val="0"/>
          <c:order val="0"/>
          <c:dPt>
            <c:idx val="0"/>
            <c:spPr>
              <a:solidFill>
                <a:srgbClr val="C00000"/>
              </a:solidFill>
            </c:spPr>
          </c:dPt>
          <c:dPt>
            <c:idx val="1"/>
            <c:spPr>
              <a:solidFill>
                <a:srgbClr val="0070C0"/>
              </a:solidFill>
            </c:spPr>
          </c:dPt>
          <c:dPt>
            <c:idx val="2"/>
            <c:spPr>
              <a:solidFill>
                <a:srgbClr val="00B050"/>
              </a:solidFill>
            </c:spPr>
          </c:dPt>
          <c:dPt>
            <c:idx val="3"/>
            <c:spPr>
              <a:solidFill>
                <a:schemeClr val="accent4">
                  <a:lumMod val="75000"/>
                </a:schemeClr>
              </a:solidFill>
            </c:spPr>
          </c:dPt>
          <c:dLbls>
            <c:dLbl>
              <c:idx val="0"/>
              <c:layout>
                <c:manualLayout>
                  <c:x val="-0.12340323855028959"/>
                  <c:y val="-0.18783254495030624"/>
                </c:manualLayout>
              </c:layout>
              <c:tx>
                <c:rich>
                  <a:bodyPr/>
                  <a:lstStyle/>
                  <a:p>
                    <a:r>
                      <a:rPr lang="en-US" dirty="0" smtClean="0"/>
                      <a:t>74</a:t>
                    </a:r>
                    <a:r>
                      <a:rPr lang="ru-RU" dirty="0" smtClean="0"/>
                      <a:t>,0</a:t>
                    </a:r>
                    <a:endParaRPr lang="en-US" dirty="0"/>
                  </a:p>
                </c:rich>
              </c:tx>
              <c:showVal val="1"/>
            </c:dLbl>
            <c:dLbl>
              <c:idx val="1"/>
              <c:layout>
                <c:manualLayout>
                  <c:x val="9.8259252000958128E-2"/>
                  <c:y val="9.9138068436174245E-2"/>
                </c:manualLayout>
              </c:layout>
              <c:showVal val="1"/>
            </c:dLbl>
            <c:dLbl>
              <c:idx val="2"/>
              <c:layout>
                <c:manualLayout>
                  <c:x val="-4.4218607588242939E-3"/>
                  <c:y val="2.6402631115743386E-2"/>
                </c:manualLayout>
              </c:layout>
              <c:showVal val="1"/>
            </c:dLbl>
            <c:dLbl>
              <c:idx val="3"/>
              <c:layout>
                <c:manualLayout>
                  <c:x val="1.8733027240404303E-2"/>
                  <c:y val="2.6631661813479746E-2"/>
                </c:manualLayout>
              </c:layout>
              <c:showVal val="1"/>
            </c:dLbl>
            <c:txPr>
              <a:bodyPr/>
              <a:lstStyle/>
              <a:p>
                <a:pPr>
                  <a:defRPr sz="1200" b="1"/>
                </a:pPr>
                <a:endParaRPr lang="ru-RU"/>
              </a:p>
            </c:txPr>
            <c:showVal val="1"/>
            <c:showLeaderLines val="1"/>
          </c:dLbls>
          <c:cat>
            <c:strRef>
              <c:f>Лист1!$A$6:$A$9</c:f>
              <c:strCache>
                <c:ptCount val="4"/>
                <c:pt idx="0">
                  <c:v>поддерживают полностью</c:v>
                </c:pt>
                <c:pt idx="1">
                  <c:v>частично</c:v>
                </c:pt>
                <c:pt idx="2">
                  <c:v>не поддерживают</c:v>
                </c:pt>
                <c:pt idx="3">
                  <c:v>«другое» </c:v>
                </c:pt>
              </c:strCache>
            </c:strRef>
          </c:cat>
          <c:val>
            <c:numRef>
              <c:f>Лист1!$B$6:$B$9</c:f>
              <c:numCache>
                <c:formatCode>General</c:formatCode>
                <c:ptCount val="4"/>
                <c:pt idx="0">
                  <c:v>74</c:v>
                </c:pt>
                <c:pt idx="1">
                  <c:v>23.1</c:v>
                </c:pt>
                <c:pt idx="2">
                  <c:v>2.4</c:v>
                </c:pt>
                <c:pt idx="3">
                  <c:v>0.5</c:v>
                </c:pt>
              </c:numCache>
            </c:numRef>
          </c:val>
        </c:ser>
        <c:firstSliceAng val="0"/>
      </c:pieChart>
    </c:plotArea>
    <c:legend>
      <c:legendPos val="l"/>
      <c:layout>
        <c:manualLayout>
          <c:xMode val="edge"/>
          <c:yMode val="edge"/>
          <c:x val="1.52380860963863E-2"/>
          <c:y val="0.10357247010790316"/>
          <c:w val="0.34095237638152648"/>
          <c:h val="0.69563283756197336"/>
        </c:manualLayout>
      </c:layout>
      <c:txPr>
        <a:bodyPr/>
        <a:lstStyle/>
        <a:p>
          <a:pPr>
            <a:defRPr sz="1200"/>
          </a:pPr>
          <a:endParaRPr lang="ru-RU"/>
        </a:p>
      </c:txPr>
    </c:legend>
    <c:plotVisOnly val="1"/>
  </c:chart>
  <c:txPr>
    <a:bodyPr/>
    <a:lstStyle/>
    <a:p>
      <a:pPr>
        <a:defRPr>
          <a:latin typeface="Times New Roman" pitchFamily="18" charset="0"/>
          <a:cs typeface="Times New Roman" pitchFamily="18" charset="0"/>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719B9-C5F0-4419-92EF-49BD0B2BE47B}" type="doc">
      <dgm:prSet loTypeId="urn:microsoft.com/office/officeart/2005/8/layout/cycle6" loCatId="relationship" qsTypeId="urn:microsoft.com/office/officeart/2005/8/quickstyle/simple1" qsCatId="simple" csTypeId="urn:microsoft.com/office/officeart/2005/8/colors/accent1_1" csCatId="accent1" phldr="1"/>
      <dgm:spPr/>
      <dgm:t>
        <a:bodyPr/>
        <a:lstStyle/>
        <a:p>
          <a:endParaRPr lang="ru-RU"/>
        </a:p>
      </dgm:t>
    </dgm:pt>
    <dgm:pt modelId="{00BAACB6-9AD8-4428-84C3-1FBD9466CF00}">
      <dgm:prSet phldrT="[Текст]" custT="1"/>
      <dgm:spPr/>
      <dgm:t>
        <a:bodyPr/>
        <a:lstStyle/>
        <a:p>
          <a:r>
            <a:rPr lang="ru-RU" sz="1000" dirty="0" smtClean="0">
              <a:latin typeface="Times New Roman" pitchFamily="18" charset="0"/>
              <a:cs typeface="Times New Roman" pitchFamily="18" charset="0"/>
            </a:rPr>
            <a:t>ЗАЩИТА НАСЕЛЕНИЯ ОТ ТАБАЧНОГО ДЫМА</a:t>
          </a:r>
          <a:endParaRPr lang="ru-RU" sz="1000" dirty="0">
            <a:latin typeface="Times New Roman" pitchFamily="18" charset="0"/>
            <a:cs typeface="Times New Roman" pitchFamily="18" charset="0"/>
          </a:endParaRPr>
        </a:p>
      </dgm:t>
    </dgm:pt>
    <dgm:pt modelId="{94E96E39-B5FF-40B2-8F7C-BFA21F84F538}" type="parTrans" cxnId="{7D8DFC1F-4E54-4132-8EFC-DA16EF96B96C}">
      <dgm:prSet/>
      <dgm:spPr/>
      <dgm:t>
        <a:bodyPr/>
        <a:lstStyle/>
        <a:p>
          <a:endParaRPr lang="ru-RU" sz="1000" dirty="0">
            <a:latin typeface="Times New Roman" pitchFamily="18" charset="0"/>
            <a:cs typeface="Times New Roman" pitchFamily="18" charset="0"/>
          </a:endParaRPr>
        </a:p>
      </dgm:t>
    </dgm:pt>
    <dgm:pt modelId="{BD1AC35F-FFA3-4BAF-987D-915ABDADE00D}" type="sibTrans" cxnId="{7D8DFC1F-4E54-4132-8EFC-DA16EF96B96C}">
      <dgm:prSet/>
      <dgm:spPr/>
      <dgm:t>
        <a:bodyPr/>
        <a:lstStyle/>
        <a:p>
          <a:endParaRPr lang="ru-RU" sz="1000" dirty="0">
            <a:latin typeface="Times New Roman" pitchFamily="18" charset="0"/>
            <a:cs typeface="Times New Roman" pitchFamily="18" charset="0"/>
          </a:endParaRPr>
        </a:p>
      </dgm:t>
    </dgm:pt>
    <dgm:pt modelId="{5876AC63-5133-44E8-BFDA-6BF6322379C9}">
      <dgm:prSet phldrT="[Текст]" custT="1"/>
      <dgm:spPr/>
      <dgm:t>
        <a:bodyPr/>
        <a:lstStyle/>
        <a:p>
          <a:r>
            <a:rPr lang="ru-RU" sz="1000" dirty="0" smtClean="0">
              <a:latin typeface="Times New Roman" pitchFamily="18" charset="0"/>
              <a:cs typeface="Times New Roman" pitchFamily="18" charset="0"/>
            </a:rPr>
            <a:t>УВЕЛИЧЕНИЕ НАЛОГОВ</a:t>
          </a:r>
        </a:p>
        <a:p>
          <a:r>
            <a:rPr lang="ru-RU" sz="1000" dirty="0" smtClean="0">
              <a:latin typeface="Times New Roman" pitchFamily="18" charset="0"/>
              <a:cs typeface="Times New Roman" pitchFamily="18" charset="0"/>
            </a:rPr>
            <a:t> НА ТАБАК</a:t>
          </a:r>
          <a:endParaRPr lang="ru-RU" sz="1000" dirty="0">
            <a:latin typeface="Times New Roman" pitchFamily="18" charset="0"/>
            <a:cs typeface="Times New Roman" pitchFamily="18" charset="0"/>
          </a:endParaRPr>
        </a:p>
      </dgm:t>
    </dgm:pt>
    <dgm:pt modelId="{5EEDD51F-1F82-4CE3-9FA3-6965C20529AA}" type="parTrans" cxnId="{B0FE53C3-C45F-4532-9A82-89E43A494812}">
      <dgm:prSet/>
      <dgm:spPr/>
      <dgm:t>
        <a:bodyPr/>
        <a:lstStyle/>
        <a:p>
          <a:endParaRPr lang="ru-RU" sz="1000" dirty="0">
            <a:latin typeface="Times New Roman" pitchFamily="18" charset="0"/>
            <a:cs typeface="Times New Roman" pitchFamily="18" charset="0"/>
          </a:endParaRPr>
        </a:p>
      </dgm:t>
    </dgm:pt>
    <dgm:pt modelId="{772DB2F4-7AA8-4619-A6CE-2E7565E47FFD}" type="sibTrans" cxnId="{B0FE53C3-C45F-4532-9A82-89E43A494812}">
      <dgm:prSet/>
      <dgm:spPr/>
      <dgm:t>
        <a:bodyPr/>
        <a:lstStyle/>
        <a:p>
          <a:endParaRPr lang="ru-RU" sz="1000" dirty="0">
            <a:latin typeface="Times New Roman" pitchFamily="18" charset="0"/>
            <a:cs typeface="Times New Roman" pitchFamily="18" charset="0"/>
          </a:endParaRPr>
        </a:p>
      </dgm:t>
    </dgm:pt>
    <dgm:pt modelId="{04DA0CE6-5478-458F-8288-8D1F38F4EDD3}">
      <dgm:prSet phldrT="[Текст]" custT="1"/>
      <dgm:spPr/>
      <dgm:t>
        <a:bodyPr/>
        <a:lstStyle/>
        <a:p>
          <a:r>
            <a:rPr lang="ru-RU" sz="1000" dirty="0" smtClean="0">
              <a:latin typeface="Times New Roman" pitchFamily="18" charset="0"/>
              <a:cs typeface="Times New Roman" pitchFamily="18" charset="0"/>
            </a:rPr>
            <a:t>ЗАПРЕТ НА ПРОДАЖУ НЕСОВЕРШЕННОЛЕТНИМ</a:t>
          </a:r>
          <a:endParaRPr lang="ru-RU" sz="1000" dirty="0">
            <a:latin typeface="Times New Roman" pitchFamily="18" charset="0"/>
            <a:cs typeface="Times New Roman" pitchFamily="18" charset="0"/>
          </a:endParaRPr>
        </a:p>
      </dgm:t>
    </dgm:pt>
    <dgm:pt modelId="{51156999-4845-4A0F-807E-D3D7AE503946}" type="parTrans" cxnId="{E35F0B4B-1881-4706-8E18-088C3F8B3F99}">
      <dgm:prSet/>
      <dgm:spPr/>
      <dgm:t>
        <a:bodyPr/>
        <a:lstStyle/>
        <a:p>
          <a:endParaRPr lang="ru-RU" sz="1000" dirty="0">
            <a:latin typeface="Times New Roman" pitchFamily="18" charset="0"/>
            <a:cs typeface="Times New Roman" pitchFamily="18" charset="0"/>
          </a:endParaRPr>
        </a:p>
      </dgm:t>
    </dgm:pt>
    <dgm:pt modelId="{83ADD8BA-7208-46A7-A628-B6042A84A8BA}" type="sibTrans" cxnId="{E35F0B4B-1881-4706-8E18-088C3F8B3F99}">
      <dgm:prSet/>
      <dgm:spPr/>
      <dgm:t>
        <a:bodyPr/>
        <a:lstStyle/>
        <a:p>
          <a:endParaRPr lang="ru-RU" sz="1000" dirty="0">
            <a:latin typeface="Times New Roman" pitchFamily="18" charset="0"/>
            <a:cs typeface="Times New Roman" pitchFamily="18" charset="0"/>
          </a:endParaRPr>
        </a:p>
      </dgm:t>
    </dgm:pt>
    <dgm:pt modelId="{0290248B-6248-4223-856E-42CE38FE8D85}">
      <dgm:prSet phldrT="[Текст]" custT="1"/>
      <dgm:spPr/>
      <dgm:t>
        <a:bodyPr/>
        <a:lstStyle/>
        <a:p>
          <a:r>
            <a:rPr lang="ru-RU" sz="1000" dirty="0" smtClean="0">
              <a:latin typeface="Times New Roman" pitchFamily="18" charset="0"/>
              <a:cs typeface="Times New Roman" pitchFamily="18" charset="0"/>
            </a:rPr>
            <a:t>ЗАПРЕТ НА РЕКЛАМУ, ПРОДВИЖЕНИЕ И СПОНСИРОВАНИЕ;</a:t>
          </a:r>
        </a:p>
      </dgm:t>
    </dgm:pt>
    <dgm:pt modelId="{B0D161FF-52C8-47C0-8309-0E97F2BFC3B2}" type="parTrans" cxnId="{E3601FA1-3AD9-4014-A6D5-3ED8A61F1BC4}">
      <dgm:prSet/>
      <dgm:spPr/>
      <dgm:t>
        <a:bodyPr/>
        <a:lstStyle/>
        <a:p>
          <a:endParaRPr lang="ru-RU" sz="1000" dirty="0">
            <a:latin typeface="Times New Roman" pitchFamily="18" charset="0"/>
            <a:cs typeface="Times New Roman" pitchFamily="18" charset="0"/>
          </a:endParaRPr>
        </a:p>
      </dgm:t>
    </dgm:pt>
    <dgm:pt modelId="{66982C90-D2D9-40DA-9FA9-D726E79CE388}" type="sibTrans" cxnId="{E3601FA1-3AD9-4014-A6D5-3ED8A61F1BC4}">
      <dgm:prSet/>
      <dgm:spPr/>
      <dgm:t>
        <a:bodyPr/>
        <a:lstStyle/>
        <a:p>
          <a:endParaRPr lang="ru-RU" sz="1000" dirty="0">
            <a:latin typeface="Times New Roman" pitchFamily="18" charset="0"/>
            <a:cs typeface="Times New Roman" pitchFamily="18" charset="0"/>
          </a:endParaRPr>
        </a:p>
      </dgm:t>
    </dgm:pt>
    <dgm:pt modelId="{631D5803-66F7-4F5F-A19B-7170FBA63457}">
      <dgm:prSet phldrT="[Текст]" custT="1"/>
      <dgm:spPr/>
      <dgm:t>
        <a:bodyPr/>
        <a:lstStyle/>
        <a:p>
          <a:r>
            <a:rPr lang="ru-RU" sz="1000" dirty="0" smtClean="0">
              <a:latin typeface="Times New Roman" pitchFamily="18" charset="0"/>
              <a:cs typeface="Times New Roman" pitchFamily="18" charset="0"/>
            </a:rPr>
            <a:t>БОРЬБА С НЕЗАКОННОЙ ТОРГОВЛЕЙ ТАБАКА</a:t>
          </a:r>
          <a:endParaRPr lang="ru-RU" sz="1000" dirty="0">
            <a:latin typeface="Times New Roman" pitchFamily="18" charset="0"/>
            <a:cs typeface="Times New Roman" pitchFamily="18" charset="0"/>
          </a:endParaRPr>
        </a:p>
      </dgm:t>
    </dgm:pt>
    <dgm:pt modelId="{7F987027-E41F-44CC-865C-9301C7E19352}" type="parTrans" cxnId="{B6CB9AA3-5636-4E13-B458-941BE1750699}">
      <dgm:prSet/>
      <dgm:spPr/>
      <dgm:t>
        <a:bodyPr/>
        <a:lstStyle/>
        <a:p>
          <a:endParaRPr lang="ru-RU" sz="1000" dirty="0">
            <a:latin typeface="Times New Roman" pitchFamily="18" charset="0"/>
            <a:cs typeface="Times New Roman" pitchFamily="18" charset="0"/>
          </a:endParaRPr>
        </a:p>
      </dgm:t>
    </dgm:pt>
    <dgm:pt modelId="{E39DB217-8CDC-40CB-9D02-908EA27BEF64}" type="sibTrans" cxnId="{B6CB9AA3-5636-4E13-B458-941BE1750699}">
      <dgm:prSet/>
      <dgm:spPr/>
      <dgm:t>
        <a:bodyPr/>
        <a:lstStyle/>
        <a:p>
          <a:endParaRPr lang="ru-RU" sz="1000" dirty="0">
            <a:latin typeface="Times New Roman" pitchFamily="18" charset="0"/>
            <a:cs typeface="Times New Roman" pitchFamily="18" charset="0"/>
          </a:endParaRPr>
        </a:p>
      </dgm:t>
    </dgm:pt>
    <dgm:pt modelId="{4DE42DCF-6E65-4EFF-8B0E-513645200C5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РАЗМЕЩЕНИЕ ЗАМЕТНЫХ ПРЕДУПРЕЖДЕНИЙ НА УПАКОВКАХ</a:t>
          </a:r>
        </a:p>
        <a:p>
          <a:pPr defTabSz="266700">
            <a:lnSpc>
              <a:spcPct val="90000"/>
            </a:lnSpc>
            <a:spcBef>
              <a:spcPct val="0"/>
            </a:spcBef>
            <a:spcAft>
              <a:spcPct val="35000"/>
            </a:spcAft>
          </a:pPr>
          <a:endParaRPr lang="ru-RU" sz="1000" dirty="0">
            <a:latin typeface="Times New Roman" pitchFamily="18" charset="0"/>
            <a:cs typeface="Times New Roman" pitchFamily="18" charset="0"/>
          </a:endParaRPr>
        </a:p>
      </dgm:t>
    </dgm:pt>
    <dgm:pt modelId="{A9A39297-3EC1-4F00-A4BE-65AF123DCB69}" type="parTrans" cxnId="{A137F552-4C34-4F11-957D-459642FE17D3}">
      <dgm:prSet/>
      <dgm:spPr/>
      <dgm:t>
        <a:bodyPr/>
        <a:lstStyle/>
        <a:p>
          <a:endParaRPr lang="ru-RU" sz="1000" dirty="0">
            <a:latin typeface="Times New Roman" pitchFamily="18" charset="0"/>
            <a:cs typeface="Times New Roman" pitchFamily="18" charset="0"/>
          </a:endParaRPr>
        </a:p>
      </dgm:t>
    </dgm:pt>
    <dgm:pt modelId="{26527192-F89F-405E-BC0B-A48166AFCFDB}" type="sibTrans" cxnId="{A137F552-4C34-4F11-957D-459642FE17D3}">
      <dgm:prSet/>
      <dgm:spPr/>
      <dgm:t>
        <a:bodyPr/>
        <a:lstStyle/>
        <a:p>
          <a:endParaRPr lang="ru-RU" sz="1000" dirty="0">
            <a:latin typeface="Times New Roman" pitchFamily="18" charset="0"/>
            <a:cs typeface="Times New Roman" pitchFamily="18" charset="0"/>
          </a:endParaRPr>
        </a:p>
      </dgm:t>
    </dgm:pt>
    <dgm:pt modelId="{362337F7-5174-4380-B782-BE8C48D259B8}">
      <dgm:prSet custT="1"/>
      <dgm:spPr/>
      <dgm:t>
        <a:bodyPr/>
        <a:lstStyle/>
        <a:p>
          <a:r>
            <a:rPr lang="ru-RU" sz="1000" dirty="0" smtClean="0">
              <a:latin typeface="Times New Roman" pitchFamily="18" charset="0"/>
              <a:cs typeface="Times New Roman" pitchFamily="18" charset="0"/>
            </a:rPr>
            <a:t>СОЗДАНИЕ НАЦИОНАЛЬНОГО МЕХАНИЗМА КООРДИНАЦИИ ПО КОНТРОЛЮ</a:t>
          </a:r>
          <a:endParaRPr lang="ru-RU" sz="1000" dirty="0">
            <a:latin typeface="Times New Roman" pitchFamily="18" charset="0"/>
            <a:cs typeface="Times New Roman" pitchFamily="18" charset="0"/>
          </a:endParaRPr>
        </a:p>
      </dgm:t>
    </dgm:pt>
    <dgm:pt modelId="{4084AC49-244B-4D03-913F-33BE9B98E950}" type="parTrans" cxnId="{DF698112-280B-40E2-B8A5-ABC3F65F3FC3}">
      <dgm:prSet/>
      <dgm:spPr/>
      <dgm:t>
        <a:bodyPr/>
        <a:lstStyle/>
        <a:p>
          <a:endParaRPr lang="ru-RU" sz="1000" dirty="0">
            <a:latin typeface="Times New Roman" pitchFamily="18" charset="0"/>
            <a:cs typeface="Times New Roman" pitchFamily="18" charset="0"/>
          </a:endParaRPr>
        </a:p>
      </dgm:t>
    </dgm:pt>
    <dgm:pt modelId="{37B2719A-E2A4-4E3F-9698-AEF05F539DC0}" type="sibTrans" cxnId="{DF698112-280B-40E2-B8A5-ABC3F65F3FC3}">
      <dgm:prSet/>
      <dgm:spPr/>
      <dgm:t>
        <a:bodyPr/>
        <a:lstStyle/>
        <a:p>
          <a:endParaRPr lang="ru-RU" sz="1000" dirty="0">
            <a:latin typeface="Times New Roman" pitchFamily="18" charset="0"/>
            <a:cs typeface="Times New Roman" pitchFamily="18" charset="0"/>
          </a:endParaRPr>
        </a:p>
      </dgm:t>
    </dgm:pt>
    <dgm:pt modelId="{A409930E-4BE5-44CB-8126-AA2AEB8680A0}" type="pres">
      <dgm:prSet presAssocID="{D43719B9-C5F0-4419-92EF-49BD0B2BE47B}" presName="cycle" presStyleCnt="0">
        <dgm:presLayoutVars>
          <dgm:dir/>
          <dgm:resizeHandles val="exact"/>
        </dgm:presLayoutVars>
      </dgm:prSet>
      <dgm:spPr/>
      <dgm:t>
        <a:bodyPr/>
        <a:lstStyle/>
        <a:p>
          <a:endParaRPr lang="ru-RU"/>
        </a:p>
      </dgm:t>
    </dgm:pt>
    <dgm:pt modelId="{83E0A054-CB98-475B-BF46-3A23CCFB8CEA}" type="pres">
      <dgm:prSet presAssocID="{00BAACB6-9AD8-4428-84C3-1FBD9466CF00}" presName="node" presStyleLbl="node1" presStyleIdx="0" presStyleCnt="7" custScaleX="132180" custScaleY="119220">
        <dgm:presLayoutVars>
          <dgm:bulletEnabled val="1"/>
        </dgm:presLayoutVars>
      </dgm:prSet>
      <dgm:spPr/>
      <dgm:t>
        <a:bodyPr/>
        <a:lstStyle/>
        <a:p>
          <a:endParaRPr lang="ru-RU"/>
        </a:p>
      </dgm:t>
    </dgm:pt>
    <dgm:pt modelId="{7AC80AE6-C93A-43F7-BD85-8EB38D33194F}" type="pres">
      <dgm:prSet presAssocID="{00BAACB6-9AD8-4428-84C3-1FBD9466CF00}" presName="spNode" presStyleCnt="0"/>
      <dgm:spPr/>
    </dgm:pt>
    <dgm:pt modelId="{48407072-2828-4F71-90F3-96D8113180E2}" type="pres">
      <dgm:prSet presAssocID="{BD1AC35F-FFA3-4BAF-987D-915ABDADE00D}" presName="sibTrans" presStyleLbl="sibTrans1D1" presStyleIdx="0" presStyleCnt="7"/>
      <dgm:spPr/>
      <dgm:t>
        <a:bodyPr/>
        <a:lstStyle/>
        <a:p>
          <a:endParaRPr lang="ru-RU"/>
        </a:p>
      </dgm:t>
    </dgm:pt>
    <dgm:pt modelId="{9E4B22B6-1227-452A-84C4-AB6965F87787}" type="pres">
      <dgm:prSet presAssocID="{5876AC63-5133-44E8-BFDA-6BF6322379C9}" presName="node" presStyleLbl="node1" presStyleIdx="1" presStyleCnt="7" custScaleX="151021" custScaleY="118369" custRadScaleRad="98539" custRadScaleInc="29424">
        <dgm:presLayoutVars>
          <dgm:bulletEnabled val="1"/>
        </dgm:presLayoutVars>
      </dgm:prSet>
      <dgm:spPr/>
      <dgm:t>
        <a:bodyPr/>
        <a:lstStyle/>
        <a:p>
          <a:endParaRPr lang="ru-RU"/>
        </a:p>
      </dgm:t>
    </dgm:pt>
    <dgm:pt modelId="{43AFEFE9-7861-4249-9844-E8509C7C38C6}" type="pres">
      <dgm:prSet presAssocID="{5876AC63-5133-44E8-BFDA-6BF6322379C9}" presName="spNode" presStyleCnt="0"/>
      <dgm:spPr/>
    </dgm:pt>
    <dgm:pt modelId="{284F9D40-9196-4E15-9A6B-06EE6C60F8C9}" type="pres">
      <dgm:prSet presAssocID="{772DB2F4-7AA8-4619-A6CE-2E7565E47FFD}" presName="sibTrans" presStyleLbl="sibTrans1D1" presStyleIdx="1" presStyleCnt="7"/>
      <dgm:spPr/>
      <dgm:t>
        <a:bodyPr/>
        <a:lstStyle/>
        <a:p>
          <a:endParaRPr lang="ru-RU"/>
        </a:p>
      </dgm:t>
    </dgm:pt>
    <dgm:pt modelId="{A978463C-F50A-44FE-83D0-21EDC7DA651D}" type="pres">
      <dgm:prSet presAssocID="{362337F7-5174-4380-B782-BE8C48D259B8}" presName="node" presStyleLbl="node1" presStyleIdx="2" presStyleCnt="7" custScaleX="154846" custScaleY="126439">
        <dgm:presLayoutVars>
          <dgm:bulletEnabled val="1"/>
        </dgm:presLayoutVars>
      </dgm:prSet>
      <dgm:spPr/>
      <dgm:t>
        <a:bodyPr/>
        <a:lstStyle/>
        <a:p>
          <a:endParaRPr lang="ru-RU"/>
        </a:p>
      </dgm:t>
    </dgm:pt>
    <dgm:pt modelId="{CE206FCE-E1B5-4811-83EB-15B0FDB823C9}" type="pres">
      <dgm:prSet presAssocID="{362337F7-5174-4380-B782-BE8C48D259B8}" presName="spNode" presStyleCnt="0"/>
      <dgm:spPr/>
    </dgm:pt>
    <dgm:pt modelId="{6EF68D1B-107E-46DD-9DBD-0BB28063D19B}" type="pres">
      <dgm:prSet presAssocID="{37B2719A-E2A4-4E3F-9698-AEF05F539DC0}" presName="sibTrans" presStyleLbl="sibTrans1D1" presStyleIdx="2" presStyleCnt="7"/>
      <dgm:spPr/>
      <dgm:t>
        <a:bodyPr/>
        <a:lstStyle/>
        <a:p>
          <a:endParaRPr lang="ru-RU"/>
        </a:p>
      </dgm:t>
    </dgm:pt>
    <dgm:pt modelId="{018FC48B-D776-43E9-834A-A16423157552}" type="pres">
      <dgm:prSet presAssocID="{04DA0CE6-5478-458F-8288-8D1F38F4EDD3}" presName="node" presStyleLbl="node1" presStyleIdx="3" presStyleCnt="7" custScaleX="155081" custScaleY="107147">
        <dgm:presLayoutVars>
          <dgm:bulletEnabled val="1"/>
        </dgm:presLayoutVars>
      </dgm:prSet>
      <dgm:spPr/>
      <dgm:t>
        <a:bodyPr/>
        <a:lstStyle/>
        <a:p>
          <a:endParaRPr lang="ru-RU"/>
        </a:p>
      </dgm:t>
    </dgm:pt>
    <dgm:pt modelId="{2AA8053A-4B65-44E5-B78D-DDC61103213E}" type="pres">
      <dgm:prSet presAssocID="{04DA0CE6-5478-458F-8288-8D1F38F4EDD3}" presName="spNode" presStyleCnt="0"/>
      <dgm:spPr/>
    </dgm:pt>
    <dgm:pt modelId="{704C4516-099C-4AC1-B7CA-3F5075F32B33}" type="pres">
      <dgm:prSet presAssocID="{83ADD8BA-7208-46A7-A628-B6042A84A8BA}" presName="sibTrans" presStyleLbl="sibTrans1D1" presStyleIdx="3" presStyleCnt="7"/>
      <dgm:spPr/>
      <dgm:t>
        <a:bodyPr/>
        <a:lstStyle/>
        <a:p>
          <a:endParaRPr lang="ru-RU"/>
        </a:p>
      </dgm:t>
    </dgm:pt>
    <dgm:pt modelId="{4D58D76D-E640-40B0-ACAB-1506D14F3904}" type="pres">
      <dgm:prSet presAssocID="{0290248B-6248-4223-856E-42CE38FE8D85}" presName="node" presStyleLbl="node1" presStyleIdx="4" presStyleCnt="7" custScaleX="145593" custScaleY="107147">
        <dgm:presLayoutVars>
          <dgm:bulletEnabled val="1"/>
        </dgm:presLayoutVars>
      </dgm:prSet>
      <dgm:spPr/>
      <dgm:t>
        <a:bodyPr/>
        <a:lstStyle/>
        <a:p>
          <a:endParaRPr lang="ru-RU"/>
        </a:p>
      </dgm:t>
    </dgm:pt>
    <dgm:pt modelId="{3D529E2D-C83E-466E-9D6B-E921A91EF650}" type="pres">
      <dgm:prSet presAssocID="{0290248B-6248-4223-856E-42CE38FE8D85}" presName="spNode" presStyleCnt="0"/>
      <dgm:spPr/>
    </dgm:pt>
    <dgm:pt modelId="{38D9B505-2889-4BCF-9915-24D9AB1D5B0A}" type="pres">
      <dgm:prSet presAssocID="{66982C90-D2D9-40DA-9FA9-D726E79CE388}" presName="sibTrans" presStyleLbl="sibTrans1D1" presStyleIdx="4" presStyleCnt="7"/>
      <dgm:spPr/>
      <dgm:t>
        <a:bodyPr/>
        <a:lstStyle/>
        <a:p>
          <a:endParaRPr lang="ru-RU"/>
        </a:p>
      </dgm:t>
    </dgm:pt>
    <dgm:pt modelId="{C1B0AA5E-E794-40BE-8404-2385C789EE82}" type="pres">
      <dgm:prSet presAssocID="{4DE42DCF-6E65-4EFF-8B0E-513645200C52}" presName="node" presStyleLbl="node1" presStyleIdx="5" presStyleCnt="7" custScaleX="134986" custScaleY="120135">
        <dgm:presLayoutVars>
          <dgm:bulletEnabled val="1"/>
        </dgm:presLayoutVars>
      </dgm:prSet>
      <dgm:spPr/>
      <dgm:t>
        <a:bodyPr/>
        <a:lstStyle/>
        <a:p>
          <a:endParaRPr lang="ru-RU"/>
        </a:p>
      </dgm:t>
    </dgm:pt>
    <dgm:pt modelId="{9A83B532-23B5-404D-82B5-F7694F766CFC}" type="pres">
      <dgm:prSet presAssocID="{4DE42DCF-6E65-4EFF-8B0E-513645200C52}" presName="spNode" presStyleCnt="0"/>
      <dgm:spPr/>
    </dgm:pt>
    <dgm:pt modelId="{CD2100C3-0A02-4805-81CC-8EA8DA7F152E}" type="pres">
      <dgm:prSet presAssocID="{26527192-F89F-405E-BC0B-A48166AFCFDB}" presName="sibTrans" presStyleLbl="sibTrans1D1" presStyleIdx="5" presStyleCnt="7"/>
      <dgm:spPr/>
      <dgm:t>
        <a:bodyPr/>
        <a:lstStyle/>
        <a:p>
          <a:endParaRPr lang="ru-RU"/>
        </a:p>
      </dgm:t>
    </dgm:pt>
    <dgm:pt modelId="{9EE78331-24ED-48DA-82FA-0218454A79A9}" type="pres">
      <dgm:prSet presAssocID="{631D5803-66F7-4F5F-A19B-7170FBA63457}" presName="node" presStyleLbl="node1" presStyleIdx="6" presStyleCnt="7" custScaleX="157977" custScaleY="118370">
        <dgm:presLayoutVars>
          <dgm:bulletEnabled val="1"/>
        </dgm:presLayoutVars>
      </dgm:prSet>
      <dgm:spPr/>
      <dgm:t>
        <a:bodyPr/>
        <a:lstStyle/>
        <a:p>
          <a:endParaRPr lang="ru-RU"/>
        </a:p>
      </dgm:t>
    </dgm:pt>
    <dgm:pt modelId="{5BF8D7A5-DABA-4849-BF11-B4E53A4D26E9}" type="pres">
      <dgm:prSet presAssocID="{631D5803-66F7-4F5F-A19B-7170FBA63457}" presName="spNode" presStyleCnt="0"/>
      <dgm:spPr/>
    </dgm:pt>
    <dgm:pt modelId="{F168603F-7533-4489-876C-15FBB808291B}" type="pres">
      <dgm:prSet presAssocID="{E39DB217-8CDC-40CB-9D02-908EA27BEF64}" presName="sibTrans" presStyleLbl="sibTrans1D1" presStyleIdx="6" presStyleCnt="7"/>
      <dgm:spPr/>
      <dgm:t>
        <a:bodyPr/>
        <a:lstStyle/>
        <a:p>
          <a:endParaRPr lang="ru-RU"/>
        </a:p>
      </dgm:t>
    </dgm:pt>
  </dgm:ptLst>
  <dgm:cxnLst>
    <dgm:cxn modelId="{7D8DFC1F-4E54-4132-8EFC-DA16EF96B96C}" srcId="{D43719B9-C5F0-4419-92EF-49BD0B2BE47B}" destId="{00BAACB6-9AD8-4428-84C3-1FBD9466CF00}" srcOrd="0" destOrd="0" parTransId="{94E96E39-B5FF-40B2-8F7C-BFA21F84F538}" sibTransId="{BD1AC35F-FFA3-4BAF-987D-915ABDADE00D}"/>
    <dgm:cxn modelId="{1F984C19-03FC-462A-8B0E-3BE006C4798F}" type="presOf" srcId="{362337F7-5174-4380-B782-BE8C48D259B8}" destId="{A978463C-F50A-44FE-83D0-21EDC7DA651D}" srcOrd="0" destOrd="0" presId="urn:microsoft.com/office/officeart/2005/8/layout/cycle6"/>
    <dgm:cxn modelId="{3A3CB2D7-7188-4797-B2D9-33E6A88D5356}" type="presOf" srcId="{631D5803-66F7-4F5F-A19B-7170FBA63457}" destId="{9EE78331-24ED-48DA-82FA-0218454A79A9}" srcOrd="0" destOrd="0" presId="urn:microsoft.com/office/officeart/2005/8/layout/cycle6"/>
    <dgm:cxn modelId="{DF698112-280B-40E2-B8A5-ABC3F65F3FC3}" srcId="{D43719B9-C5F0-4419-92EF-49BD0B2BE47B}" destId="{362337F7-5174-4380-B782-BE8C48D259B8}" srcOrd="2" destOrd="0" parTransId="{4084AC49-244B-4D03-913F-33BE9B98E950}" sibTransId="{37B2719A-E2A4-4E3F-9698-AEF05F539DC0}"/>
    <dgm:cxn modelId="{B6CB9AA3-5636-4E13-B458-941BE1750699}" srcId="{D43719B9-C5F0-4419-92EF-49BD0B2BE47B}" destId="{631D5803-66F7-4F5F-A19B-7170FBA63457}" srcOrd="6" destOrd="0" parTransId="{7F987027-E41F-44CC-865C-9301C7E19352}" sibTransId="{E39DB217-8CDC-40CB-9D02-908EA27BEF64}"/>
    <dgm:cxn modelId="{F7ABA4AB-65C5-4639-BE1E-9E515B53547F}" type="presOf" srcId="{E39DB217-8CDC-40CB-9D02-908EA27BEF64}" destId="{F168603F-7533-4489-876C-15FBB808291B}" srcOrd="0" destOrd="0" presId="urn:microsoft.com/office/officeart/2005/8/layout/cycle6"/>
    <dgm:cxn modelId="{4BDC2B30-2EA5-41D5-99D9-1975CB8C51F5}" type="presOf" srcId="{26527192-F89F-405E-BC0B-A48166AFCFDB}" destId="{CD2100C3-0A02-4805-81CC-8EA8DA7F152E}" srcOrd="0" destOrd="0" presId="urn:microsoft.com/office/officeart/2005/8/layout/cycle6"/>
    <dgm:cxn modelId="{49E83A9F-1B6A-450E-9BA6-787A0E418C6A}" type="presOf" srcId="{BD1AC35F-FFA3-4BAF-987D-915ABDADE00D}" destId="{48407072-2828-4F71-90F3-96D8113180E2}" srcOrd="0" destOrd="0" presId="urn:microsoft.com/office/officeart/2005/8/layout/cycle6"/>
    <dgm:cxn modelId="{3164188F-8F69-47E2-BF5F-7F1C9D3CBAA7}" type="presOf" srcId="{04DA0CE6-5478-458F-8288-8D1F38F4EDD3}" destId="{018FC48B-D776-43E9-834A-A16423157552}" srcOrd="0" destOrd="0" presId="urn:microsoft.com/office/officeart/2005/8/layout/cycle6"/>
    <dgm:cxn modelId="{F84A2723-2E6C-4B6B-80F2-90F746ADAAC0}" type="presOf" srcId="{0290248B-6248-4223-856E-42CE38FE8D85}" destId="{4D58D76D-E640-40B0-ACAB-1506D14F3904}" srcOrd="0" destOrd="0" presId="urn:microsoft.com/office/officeart/2005/8/layout/cycle6"/>
    <dgm:cxn modelId="{8E732E0A-DD2F-46EE-A728-E7B3D9D547B7}" type="presOf" srcId="{5876AC63-5133-44E8-BFDA-6BF6322379C9}" destId="{9E4B22B6-1227-452A-84C4-AB6965F87787}" srcOrd="0" destOrd="0" presId="urn:microsoft.com/office/officeart/2005/8/layout/cycle6"/>
    <dgm:cxn modelId="{4C54413F-A92E-454A-8F34-510969A5140C}" type="presOf" srcId="{83ADD8BA-7208-46A7-A628-B6042A84A8BA}" destId="{704C4516-099C-4AC1-B7CA-3F5075F32B33}" srcOrd="0" destOrd="0" presId="urn:microsoft.com/office/officeart/2005/8/layout/cycle6"/>
    <dgm:cxn modelId="{21BA0DDC-063D-4E5C-AAC2-CBBE2CC5A1AE}" type="presOf" srcId="{37B2719A-E2A4-4E3F-9698-AEF05F539DC0}" destId="{6EF68D1B-107E-46DD-9DBD-0BB28063D19B}" srcOrd="0" destOrd="0" presId="urn:microsoft.com/office/officeart/2005/8/layout/cycle6"/>
    <dgm:cxn modelId="{E35F0B4B-1881-4706-8E18-088C3F8B3F99}" srcId="{D43719B9-C5F0-4419-92EF-49BD0B2BE47B}" destId="{04DA0CE6-5478-458F-8288-8D1F38F4EDD3}" srcOrd="3" destOrd="0" parTransId="{51156999-4845-4A0F-807E-D3D7AE503946}" sibTransId="{83ADD8BA-7208-46A7-A628-B6042A84A8BA}"/>
    <dgm:cxn modelId="{E3601FA1-3AD9-4014-A6D5-3ED8A61F1BC4}" srcId="{D43719B9-C5F0-4419-92EF-49BD0B2BE47B}" destId="{0290248B-6248-4223-856E-42CE38FE8D85}" srcOrd="4" destOrd="0" parTransId="{B0D161FF-52C8-47C0-8309-0E97F2BFC3B2}" sibTransId="{66982C90-D2D9-40DA-9FA9-D726E79CE388}"/>
    <dgm:cxn modelId="{426F92D5-3E6B-43C2-8322-E0FC8E0A2CBA}" type="presOf" srcId="{4DE42DCF-6E65-4EFF-8B0E-513645200C52}" destId="{C1B0AA5E-E794-40BE-8404-2385C789EE82}" srcOrd="0" destOrd="0" presId="urn:microsoft.com/office/officeart/2005/8/layout/cycle6"/>
    <dgm:cxn modelId="{AB49F040-E2A8-4CF2-9A2C-0FDA9AD5448E}" type="presOf" srcId="{66982C90-D2D9-40DA-9FA9-D726E79CE388}" destId="{38D9B505-2889-4BCF-9915-24D9AB1D5B0A}" srcOrd="0" destOrd="0" presId="urn:microsoft.com/office/officeart/2005/8/layout/cycle6"/>
    <dgm:cxn modelId="{A137F552-4C34-4F11-957D-459642FE17D3}" srcId="{D43719B9-C5F0-4419-92EF-49BD0B2BE47B}" destId="{4DE42DCF-6E65-4EFF-8B0E-513645200C52}" srcOrd="5" destOrd="0" parTransId="{A9A39297-3EC1-4F00-A4BE-65AF123DCB69}" sibTransId="{26527192-F89F-405E-BC0B-A48166AFCFDB}"/>
    <dgm:cxn modelId="{BEE436B6-9FA3-4099-994D-30A3B21BA19F}" type="presOf" srcId="{772DB2F4-7AA8-4619-A6CE-2E7565E47FFD}" destId="{284F9D40-9196-4E15-9A6B-06EE6C60F8C9}" srcOrd="0" destOrd="0" presId="urn:microsoft.com/office/officeart/2005/8/layout/cycle6"/>
    <dgm:cxn modelId="{B0FE53C3-C45F-4532-9A82-89E43A494812}" srcId="{D43719B9-C5F0-4419-92EF-49BD0B2BE47B}" destId="{5876AC63-5133-44E8-BFDA-6BF6322379C9}" srcOrd="1" destOrd="0" parTransId="{5EEDD51F-1F82-4CE3-9FA3-6965C20529AA}" sibTransId="{772DB2F4-7AA8-4619-A6CE-2E7565E47FFD}"/>
    <dgm:cxn modelId="{50B85C33-B44B-4B69-9312-B90177B52EE4}" type="presOf" srcId="{D43719B9-C5F0-4419-92EF-49BD0B2BE47B}" destId="{A409930E-4BE5-44CB-8126-AA2AEB8680A0}" srcOrd="0" destOrd="0" presId="urn:microsoft.com/office/officeart/2005/8/layout/cycle6"/>
    <dgm:cxn modelId="{CD7D1109-794F-4D3F-B7BF-61471C3FB243}" type="presOf" srcId="{00BAACB6-9AD8-4428-84C3-1FBD9466CF00}" destId="{83E0A054-CB98-475B-BF46-3A23CCFB8CEA}" srcOrd="0" destOrd="0" presId="urn:microsoft.com/office/officeart/2005/8/layout/cycle6"/>
    <dgm:cxn modelId="{9ACC191B-7192-49D1-A6F4-D7A5E8C65451}" type="presParOf" srcId="{A409930E-4BE5-44CB-8126-AA2AEB8680A0}" destId="{83E0A054-CB98-475B-BF46-3A23CCFB8CEA}" srcOrd="0" destOrd="0" presId="urn:microsoft.com/office/officeart/2005/8/layout/cycle6"/>
    <dgm:cxn modelId="{B1DEDDD9-29CE-434F-8F85-2481D1B75932}" type="presParOf" srcId="{A409930E-4BE5-44CB-8126-AA2AEB8680A0}" destId="{7AC80AE6-C93A-43F7-BD85-8EB38D33194F}" srcOrd="1" destOrd="0" presId="urn:microsoft.com/office/officeart/2005/8/layout/cycle6"/>
    <dgm:cxn modelId="{60C088FE-98F2-48EC-9545-ADFF8465000C}" type="presParOf" srcId="{A409930E-4BE5-44CB-8126-AA2AEB8680A0}" destId="{48407072-2828-4F71-90F3-96D8113180E2}" srcOrd="2" destOrd="0" presId="urn:microsoft.com/office/officeart/2005/8/layout/cycle6"/>
    <dgm:cxn modelId="{CB5588AA-E55C-4D9D-822E-ACE1F6A180C8}" type="presParOf" srcId="{A409930E-4BE5-44CB-8126-AA2AEB8680A0}" destId="{9E4B22B6-1227-452A-84C4-AB6965F87787}" srcOrd="3" destOrd="0" presId="urn:microsoft.com/office/officeart/2005/8/layout/cycle6"/>
    <dgm:cxn modelId="{3041F746-6343-46F8-8E70-6708FA3AABE1}" type="presParOf" srcId="{A409930E-4BE5-44CB-8126-AA2AEB8680A0}" destId="{43AFEFE9-7861-4249-9844-E8509C7C38C6}" srcOrd="4" destOrd="0" presId="urn:microsoft.com/office/officeart/2005/8/layout/cycle6"/>
    <dgm:cxn modelId="{B03BEFE2-8371-433D-BCC4-643B5CE0B95E}" type="presParOf" srcId="{A409930E-4BE5-44CB-8126-AA2AEB8680A0}" destId="{284F9D40-9196-4E15-9A6B-06EE6C60F8C9}" srcOrd="5" destOrd="0" presId="urn:microsoft.com/office/officeart/2005/8/layout/cycle6"/>
    <dgm:cxn modelId="{DBC566F5-C14E-4FE5-B8C6-3EEECC500348}" type="presParOf" srcId="{A409930E-4BE5-44CB-8126-AA2AEB8680A0}" destId="{A978463C-F50A-44FE-83D0-21EDC7DA651D}" srcOrd="6" destOrd="0" presId="urn:microsoft.com/office/officeart/2005/8/layout/cycle6"/>
    <dgm:cxn modelId="{919A13DE-FBEF-41B5-9837-2410A984147D}" type="presParOf" srcId="{A409930E-4BE5-44CB-8126-AA2AEB8680A0}" destId="{CE206FCE-E1B5-4811-83EB-15B0FDB823C9}" srcOrd="7" destOrd="0" presId="urn:microsoft.com/office/officeart/2005/8/layout/cycle6"/>
    <dgm:cxn modelId="{D83D81E0-345F-49B6-8412-FA997097567A}" type="presParOf" srcId="{A409930E-4BE5-44CB-8126-AA2AEB8680A0}" destId="{6EF68D1B-107E-46DD-9DBD-0BB28063D19B}" srcOrd="8" destOrd="0" presId="urn:microsoft.com/office/officeart/2005/8/layout/cycle6"/>
    <dgm:cxn modelId="{3078B227-D6D7-469A-A1A5-84489DD1DDAA}" type="presParOf" srcId="{A409930E-4BE5-44CB-8126-AA2AEB8680A0}" destId="{018FC48B-D776-43E9-834A-A16423157552}" srcOrd="9" destOrd="0" presId="urn:microsoft.com/office/officeart/2005/8/layout/cycle6"/>
    <dgm:cxn modelId="{7A209E30-DE9A-47E4-9C35-D63ACE68E9E8}" type="presParOf" srcId="{A409930E-4BE5-44CB-8126-AA2AEB8680A0}" destId="{2AA8053A-4B65-44E5-B78D-DDC61103213E}" srcOrd="10" destOrd="0" presId="urn:microsoft.com/office/officeart/2005/8/layout/cycle6"/>
    <dgm:cxn modelId="{6BECD3A6-F522-4EAA-87D4-8151282CF1F0}" type="presParOf" srcId="{A409930E-4BE5-44CB-8126-AA2AEB8680A0}" destId="{704C4516-099C-4AC1-B7CA-3F5075F32B33}" srcOrd="11" destOrd="0" presId="urn:microsoft.com/office/officeart/2005/8/layout/cycle6"/>
    <dgm:cxn modelId="{904D0D8E-777D-462C-8A31-EDDCDFACD91B}" type="presParOf" srcId="{A409930E-4BE5-44CB-8126-AA2AEB8680A0}" destId="{4D58D76D-E640-40B0-ACAB-1506D14F3904}" srcOrd="12" destOrd="0" presId="urn:microsoft.com/office/officeart/2005/8/layout/cycle6"/>
    <dgm:cxn modelId="{58E16F84-0F53-4E86-AB2D-2C8C778003C3}" type="presParOf" srcId="{A409930E-4BE5-44CB-8126-AA2AEB8680A0}" destId="{3D529E2D-C83E-466E-9D6B-E921A91EF650}" srcOrd="13" destOrd="0" presId="urn:microsoft.com/office/officeart/2005/8/layout/cycle6"/>
    <dgm:cxn modelId="{607A395C-E554-4142-B21B-3C1CB659C909}" type="presParOf" srcId="{A409930E-4BE5-44CB-8126-AA2AEB8680A0}" destId="{38D9B505-2889-4BCF-9915-24D9AB1D5B0A}" srcOrd="14" destOrd="0" presId="urn:microsoft.com/office/officeart/2005/8/layout/cycle6"/>
    <dgm:cxn modelId="{C0F5BAF2-73B7-4139-844C-71C3737DE54F}" type="presParOf" srcId="{A409930E-4BE5-44CB-8126-AA2AEB8680A0}" destId="{C1B0AA5E-E794-40BE-8404-2385C789EE82}" srcOrd="15" destOrd="0" presId="urn:microsoft.com/office/officeart/2005/8/layout/cycle6"/>
    <dgm:cxn modelId="{5BFE6331-8F31-4111-9795-4D25AEB2DDC5}" type="presParOf" srcId="{A409930E-4BE5-44CB-8126-AA2AEB8680A0}" destId="{9A83B532-23B5-404D-82B5-F7694F766CFC}" srcOrd="16" destOrd="0" presId="urn:microsoft.com/office/officeart/2005/8/layout/cycle6"/>
    <dgm:cxn modelId="{2F5728BB-C173-4DE8-9DFD-741F771D3D18}" type="presParOf" srcId="{A409930E-4BE5-44CB-8126-AA2AEB8680A0}" destId="{CD2100C3-0A02-4805-81CC-8EA8DA7F152E}" srcOrd="17" destOrd="0" presId="urn:microsoft.com/office/officeart/2005/8/layout/cycle6"/>
    <dgm:cxn modelId="{C6C6AA34-8EBA-41C0-88A5-E20AF57F8B41}" type="presParOf" srcId="{A409930E-4BE5-44CB-8126-AA2AEB8680A0}" destId="{9EE78331-24ED-48DA-82FA-0218454A79A9}" srcOrd="18" destOrd="0" presId="urn:microsoft.com/office/officeart/2005/8/layout/cycle6"/>
    <dgm:cxn modelId="{5F2A2854-193C-4798-BBD1-2AE095227AB8}" type="presParOf" srcId="{A409930E-4BE5-44CB-8126-AA2AEB8680A0}" destId="{5BF8D7A5-DABA-4849-BF11-B4E53A4D26E9}" srcOrd="19" destOrd="0" presId="urn:microsoft.com/office/officeart/2005/8/layout/cycle6"/>
    <dgm:cxn modelId="{405C1FE3-6BC1-4391-9597-01CD49149784}" type="presParOf" srcId="{A409930E-4BE5-44CB-8126-AA2AEB8680A0}" destId="{F168603F-7533-4489-876C-15FBB808291B}" srcOrd="20" destOrd="0" presId="urn:microsoft.com/office/officeart/2005/8/layout/cycle6"/>
  </dgm:cxnLst>
  <dgm:bg/>
  <dgm:whole/>
</dgm:dataModel>
</file>

<file path=ppt/diagrams/data2.xml><?xml version="1.0" encoding="utf-8"?>
<dgm:dataModel xmlns:dgm="http://schemas.openxmlformats.org/drawingml/2006/diagram" xmlns:a="http://schemas.openxmlformats.org/drawingml/2006/main">
  <dgm:ptLst>
    <dgm:pt modelId="{D43719B9-C5F0-4419-92EF-49BD0B2BE47B}" type="doc">
      <dgm:prSet loTypeId="urn:microsoft.com/office/officeart/2005/8/layout/cycle6" loCatId="relationship" qsTypeId="urn:microsoft.com/office/officeart/2005/8/quickstyle/simple1" qsCatId="simple" csTypeId="urn:microsoft.com/office/officeart/2005/8/colors/accent1_1" csCatId="accent1" phldr="1"/>
      <dgm:spPr/>
      <dgm:t>
        <a:bodyPr/>
        <a:lstStyle/>
        <a:p>
          <a:endParaRPr lang="ru-RU"/>
        </a:p>
      </dgm:t>
    </dgm:pt>
    <dgm:pt modelId="{5876AC63-5133-44E8-BFDA-6BF6322379C9}">
      <dgm:prSet phldrT="[Текст]" custT="1"/>
      <dgm:spPr>
        <a:solidFill>
          <a:schemeClr val="accent1">
            <a:lumMod val="20000"/>
            <a:lumOff val="80000"/>
          </a:schemeClr>
        </a:solidFill>
      </dgm:spPr>
      <dgm:t>
        <a:bodyPr/>
        <a:lstStyle/>
        <a:p>
          <a:pPr>
            <a:lnSpc>
              <a:spcPct val="100000"/>
            </a:lnSpc>
            <a:spcAft>
              <a:spcPts val="0"/>
            </a:spcAft>
          </a:pPr>
          <a:r>
            <a:rPr lang="ru-RU" sz="1600" b="1" dirty="0" smtClean="0">
              <a:latin typeface="Times New Roman" pitchFamily="18" charset="0"/>
            </a:rPr>
            <a:t>Управление Федеральной службы по надзору в сфере защиты прав потребителей и благополучия человека по Тюменской области</a:t>
          </a:r>
          <a:endParaRPr lang="ru-RU" sz="1600" dirty="0">
            <a:latin typeface="Times New Roman" pitchFamily="18" charset="0"/>
            <a:cs typeface="Times New Roman" pitchFamily="18" charset="0"/>
          </a:endParaRPr>
        </a:p>
      </dgm:t>
    </dgm:pt>
    <dgm:pt modelId="{5EEDD51F-1F82-4CE3-9FA3-6965C20529AA}" type="parTrans" cxnId="{B0FE53C3-C45F-4532-9A82-89E43A494812}">
      <dgm:prSet/>
      <dgm:spPr/>
      <dgm:t>
        <a:bodyPr/>
        <a:lstStyle/>
        <a:p>
          <a:endParaRPr lang="ru-RU" sz="1600" dirty="0">
            <a:latin typeface="Times New Roman" pitchFamily="18" charset="0"/>
            <a:cs typeface="Times New Roman" pitchFamily="18" charset="0"/>
          </a:endParaRPr>
        </a:p>
      </dgm:t>
    </dgm:pt>
    <dgm:pt modelId="{772DB2F4-7AA8-4619-A6CE-2E7565E47FFD}" type="sibTrans" cxnId="{B0FE53C3-C45F-4532-9A82-89E43A494812}">
      <dgm:prSet/>
      <dgm:spPr/>
      <dgm:t>
        <a:bodyPr/>
        <a:lstStyle/>
        <a:p>
          <a:endParaRPr lang="ru-RU" sz="1600" dirty="0">
            <a:latin typeface="Times New Roman" pitchFamily="18" charset="0"/>
            <a:cs typeface="Times New Roman" pitchFamily="18" charset="0"/>
          </a:endParaRPr>
        </a:p>
      </dgm:t>
    </dgm:pt>
    <dgm:pt modelId="{04DA0CE6-5478-458F-8288-8D1F38F4EDD3}">
      <dgm:prSet phldrT="[Текст]" custT="1"/>
      <dgm:spPr>
        <a:solidFill>
          <a:schemeClr val="accent1">
            <a:lumMod val="20000"/>
            <a:lumOff val="80000"/>
          </a:schemeClr>
        </a:solidFill>
      </dgm:spPr>
      <dgm:t>
        <a:bodyPr/>
        <a:lstStyle/>
        <a:p>
          <a:pPr>
            <a:lnSpc>
              <a:spcPct val="100000"/>
            </a:lnSpc>
            <a:spcAft>
              <a:spcPts val="0"/>
            </a:spcAft>
          </a:pPr>
          <a:r>
            <a:rPr lang="ru-RU" sz="1600" b="1" dirty="0" smtClean="0">
              <a:latin typeface="Times New Roman" pitchFamily="18" charset="0"/>
              <a:cs typeface="Times New Roman" pitchFamily="18" charset="0"/>
            </a:rPr>
            <a:t>Территориальный орган Федеральной службы по надзору </a:t>
          </a:r>
        </a:p>
        <a:p>
          <a:pPr>
            <a:lnSpc>
              <a:spcPct val="100000"/>
            </a:lnSpc>
            <a:spcAft>
              <a:spcPts val="0"/>
            </a:spcAft>
          </a:pPr>
          <a:r>
            <a:rPr lang="ru-RU" sz="1600" b="1" dirty="0" smtClean="0">
              <a:latin typeface="Times New Roman" pitchFamily="18" charset="0"/>
              <a:cs typeface="Times New Roman" pitchFamily="18" charset="0"/>
            </a:rPr>
            <a:t>в сфере здравоохранения по Тюменской области </a:t>
          </a:r>
          <a:endParaRPr lang="ru-RU" sz="1600" dirty="0">
            <a:latin typeface="Times New Roman" pitchFamily="18" charset="0"/>
            <a:cs typeface="Times New Roman" pitchFamily="18" charset="0"/>
          </a:endParaRPr>
        </a:p>
      </dgm:t>
    </dgm:pt>
    <dgm:pt modelId="{51156999-4845-4A0F-807E-D3D7AE503946}" type="parTrans" cxnId="{E35F0B4B-1881-4706-8E18-088C3F8B3F99}">
      <dgm:prSet/>
      <dgm:spPr/>
      <dgm:t>
        <a:bodyPr/>
        <a:lstStyle/>
        <a:p>
          <a:endParaRPr lang="ru-RU" sz="1600" dirty="0">
            <a:latin typeface="Times New Roman" pitchFamily="18" charset="0"/>
            <a:cs typeface="Times New Roman" pitchFamily="18" charset="0"/>
          </a:endParaRPr>
        </a:p>
      </dgm:t>
    </dgm:pt>
    <dgm:pt modelId="{83ADD8BA-7208-46A7-A628-B6042A84A8BA}" type="sibTrans" cxnId="{E35F0B4B-1881-4706-8E18-088C3F8B3F99}">
      <dgm:prSet/>
      <dgm:spPr/>
      <dgm:t>
        <a:bodyPr/>
        <a:lstStyle/>
        <a:p>
          <a:endParaRPr lang="ru-RU" sz="1600" dirty="0">
            <a:latin typeface="Times New Roman" pitchFamily="18" charset="0"/>
            <a:cs typeface="Times New Roman" pitchFamily="18" charset="0"/>
          </a:endParaRPr>
        </a:p>
      </dgm:t>
    </dgm:pt>
    <dgm:pt modelId="{631D5803-66F7-4F5F-A19B-7170FBA63457}">
      <dgm:prSet phldrT="[Текст]" custT="1"/>
      <dgm:spPr>
        <a:solidFill>
          <a:schemeClr val="accent1">
            <a:lumMod val="20000"/>
            <a:lumOff val="80000"/>
          </a:schemeClr>
        </a:solidFill>
      </dgm:spPr>
      <dgm:t>
        <a:bodyPr/>
        <a:lstStyle/>
        <a:p>
          <a:pPr>
            <a:lnSpc>
              <a:spcPct val="100000"/>
            </a:lnSpc>
            <a:spcAft>
              <a:spcPts val="0"/>
            </a:spcAft>
          </a:pPr>
          <a:r>
            <a:rPr lang="ru-RU" sz="1600" b="1" dirty="0" smtClean="0">
              <a:latin typeface="Times New Roman" pitchFamily="18" charset="0"/>
              <a:cs typeface="Times New Roman" pitchFamily="18" charset="0"/>
            </a:rPr>
            <a:t>Управление Министерства Внутренних Дел России </a:t>
          </a:r>
        </a:p>
        <a:p>
          <a:pPr>
            <a:lnSpc>
              <a:spcPct val="100000"/>
            </a:lnSpc>
            <a:spcAft>
              <a:spcPts val="0"/>
            </a:spcAft>
          </a:pPr>
          <a:r>
            <a:rPr lang="ru-RU" sz="1600" b="1" dirty="0" smtClean="0">
              <a:latin typeface="Times New Roman" pitchFamily="18" charset="0"/>
              <a:cs typeface="Times New Roman" pitchFamily="18" charset="0"/>
            </a:rPr>
            <a:t>по Тюменской области</a:t>
          </a:r>
          <a:endParaRPr lang="ru-RU" sz="1600" dirty="0">
            <a:latin typeface="Times New Roman" pitchFamily="18" charset="0"/>
            <a:cs typeface="Times New Roman" pitchFamily="18" charset="0"/>
          </a:endParaRPr>
        </a:p>
      </dgm:t>
    </dgm:pt>
    <dgm:pt modelId="{7F987027-E41F-44CC-865C-9301C7E19352}" type="parTrans" cxnId="{B6CB9AA3-5636-4E13-B458-941BE1750699}">
      <dgm:prSet/>
      <dgm:spPr/>
      <dgm:t>
        <a:bodyPr/>
        <a:lstStyle/>
        <a:p>
          <a:endParaRPr lang="ru-RU" sz="1600" dirty="0">
            <a:latin typeface="Times New Roman" pitchFamily="18" charset="0"/>
            <a:cs typeface="Times New Roman" pitchFamily="18" charset="0"/>
          </a:endParaRPr>
        </a:p>
      </dgm:t>
    </dgm:pt>
    <dgm:pt modelId="{E39DB217-8CDC-40CB-9D02-908EA27BEF64}" type="sibTrans" cxnId="{B6CB9AA3-5636-4E13-B458-941BE1750699}">
      <dgm:prSet/>
      <dgm:spPr/>
      <dgm:t>
        <a:bodyPr/>
        <a:lstStyle/>
        <a:p>
          <a:endParaRPr lang="ru-RU" sz="1600" dirty="0">
            <a:latin typeface="Times New Roman" pitchFamily="18" charset="0"/>
            <a:cs typeface="Times New Roman" pitchFamily="18" charset="0"/>
          </a:endParaRPr>
        </a:p>
      </dgm:t>
    </dgm:pt>
    <dgm:pt modelId="{4DE42DCF-6E65-4EFF-8B0E-513645200C52}">
      <dgm:prSet custT="1"/>
      <dgm:spPr>
        <a:solidFill>
          <a:schemeClr val="accent1">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pitchFamily="18" charset="0"/>
              <a:cs typeface="Times New Roman" pitchFamily="18" charset="0"/>
            </a:rPr>
            <a:t>Государственная жилищная инспекция Тюменской области</a:t>
          </a:r>
          <a:endParaRPr lang="ru-RU" sz="1600" dirty="0">
            <a:latin typeface="Times New Roman" pitchFamily="18" charset="0"/>
            <a:cs typeface="Times New Roman" pitchFamily="18" charset="0"/>
          </a:endParaRPr>
        </a:p>
      </dgm:t>
    </dgm:pt>
    <dgm:pt modelId="{A9A39297-3EC1-4F00-A4BE-65AF123DCB69}" type="parTrans" cxnId="{A137F552-4C34-4F11-957D-459642FE17D3}">
      <dgm:prSet/>
      <dgm:spPr/>
      <dgm:t>
        <a:bodyPr/>
        <a:lstStyle/>
        <a:p>
          <a:endParaRPr lang="ru-RU" sz="1600" dirty="0">
            <a:latin typeface="Times New Roman" pitchFamily="18" charset="0"/>
            <a:cs typeface="Times New Roman" pitchFamily="18" charset="0"/>
          </a:endParaRPr>
        </a:p>
      </dgm:t>
    </dgm:pt>
    <dgm:pt modelId="{26527192-F89F-405E-BC0B-A48166AFCFDB}" type="sibTrans" cxnId="{A137F552-4C34-4F11-957D-459642FE17D3}">
      <dgm:prSet/>
      <dgm:spPr/>
      <dgm:t>
        <a:bodyPr/>
        <a:lstStyle/>
        <a:p>
          <a:endParaRPr lang="ru-RU" sz="1600" dirty="0">
            <a:latin typeface="Times New Roman" pitchFamily="18" charset="0"/>
            <a:cs typeface="Times New Roman" pitchFamily="18" charset="0"/>
          </a:endParaRPr>
        </a:p>
      </dgm:t>
    </dgm:pt>
    <dgm:pt modelId="{A409930E-4BE5-44CB-8126-AA2AEB8680A0}" type="pres">
      <dgm:prSet presAssocID="{D43719B9-C5F0-4419-92EF-49BD0B2BE47B}" presName="cycle" presStyleCnt="0">
        <dgm:presLayoutVars>
          <dgm:dir/>
          <dgm:resizeHandles val="exact"/>
        </dgm:presLayoutVars>
      </dgm:prSet>
      <dgm:spPr/>
      <dgm:t>
        <a:bodyPr/>
        <a:lstStyle/>
        <a:p>
          <a:endParaRPr lang="ru-RU"/>
        </a:p>
      </dgm:t>
    </dgm:pt>
    <dgm:pt modelId="{9E4B22B6-1227-452A-84C4-AB6965F87787}" type="pres">
      <dgm:prSet presAssocID="{5876AC63-5133-44E8-BFDA-6BF6322379C9}" presName="node" presStyleLbl="node1" presStyleIdx="0" presStyleCnt="4" custScaleX="97319" custScaleY="117631" custRadScaleRad="95512" custRadScaleInc="10444">
        <dgm:presLayoutVars>
          <dgm:bulletEnabled val="1"/>
        </dgm:presLayoutVars>
      </dgm:prSet>
      <dgm:spPr/>
      <dgm:t>
        <a:bodyPr/>
        <a:lstStyle/>
        <a:p>
          <a:endParaRPr lang="ru-RU"/>
        </a:p>
      </dgm:t>
    </dgm:pt>
    <dgm:pt modelId="{43AFEFE9-7861-4249-9844-E8509C7C38C6}" type="pres">
      <dgm:prSet presAssocID="{5876AC63-5133-44E8-BFDA-6BF6322379C9}" presName="spNode" presStyleCnt="0"/>
      <dgm:spPr/>
    </dgm:pt>
    <dgm:pt modelId="{284F9D40-9196-4E15-9A6B-06EE6C60F8C9}" type="pres">
      <dgm:prSet presAssocID="{772DB2F4-7AA8-4619-A6CE-2E7565E47FFD}" presName="sibTrans" presStyleLbl="sibTrans1D1" presStyleIdx="0" presStyleCnt="4"/>
      <dgm:spPr/>
      <dgm:t>
        <a:bodyPr/>
        <a:lstStyle/>
        <a:p>
          <a:endParaRPr lang="ru-RU"/>
        </a:p>
      </dgm:t>
    </dgm:pt>
    <dgm:pt modelId="{018FC48B-D776-43E9-834A-A16423157552}" type="pres">
      <dgm:prSet presAssocID="{04DA0CE6-5478-458F-8288-8D1F38F4EDD3}" presName="node" presStyleLbl="node1" presStyleIdx="1" presStyleCnt="4" custScaleX="91048" custScaleY="108552">
        <dgm:presLayoutVars>
          <dgm:bulletEnabled val="1"/>
        </dgm:presLayoutVars>
      </dgm:prSet>
      <dgm:spPr/>
      <dgm:t>
        <a:bodyPr/>
        <a:lstStyle/>
        <a:p>
          <a:endParaRPr lang="ru-RU"/>
        </a:p>
      </dgm:t>
    </dgm:pt>
    <dgm:pt modelId="{2AA8053A-4B65-44E5-B78D-DDC61103213E}" type="pres">
      <dgm:prSet presAssocID="{04DA0CE6-5478-458F-8288-8D1F38F4EDD3}" presName="spNode" presStyleCnt="0"/>
      <dgm:spPr/>
    </dgm:pt>
    <dgm:pt modelId="{704C4516-099C-4AC1-B7CA-3F5075F32B33}" type="pres">
      <dgm:prSet presAssocID="{83ADD8BA-7208-46A7-A628-B6042A84A8BA}" presName="sibTrans" presStyleLbl="sibTrans1D1" presStyleIdx="1" presStyleCnt="4"/>
      <dgm:spPr/>
      <dgm:t>
        <a:bodyPr/>
        <a:lstStyle/>
        <a:p>
          <a:endParaRPr lang="ru-RU"/>
        </a:p>
      </dgm:t>
    </dgm:pt>
    <dgm:pt modelId="{C1B0AA5E-E794-40BE-8404-2385C789EE82}" type="pres">
      <dgm:prSet presAssocID="{4DE42DCF-6E65-4EFF-8B0E-513645200C52}" presName="node" presStyleLbl="node1" presStyleIdx="2" presStyleCnt="4" custScaleX="94580" custScaleY="77515" custRadScaleRad="96163" custRadScaleInc="2953">
        <dgm:presLayoutVars>
          <dgm:bulletEnabled val="1"/>
        </dgm:presLayoutVars>
      </dgm:prSet>
      <dgm:spPr/>
      <dgm:t>
        <a:bodyPr/>
        <a:lstStyle/>
        <a:p>
          <a:endParaRPr lang="ru-RU"/>
        </a:p>
      </dgm:t>
    </dgm:pt>
    <dgm:pt modelId="{9A83B532-23B5-404D-82B5-F7694F766CFC}" type="pres">
      <dgm:prSet presAssocID="{4DE42DCF-6E65-4EFF-8B0E-513645200C52}" presName="spNode" presStyleCnt="0"/>
      <dgm:spPr/>
    </dgm:pt>
    <dgm:pt modelId="{CD2100C3-0A02-4805-81CC-8EA8DA7F152E}" type="pres">
      <dgm:prSet presAssocID="{26527192-F89F-405E-BC0B-A48166AFCFDB}" presName="sibTrans" presStyleLbl="sibTrans1D1" presStyleIdx="2" presStyleCnt="4"/>
      <dgm:spPr/>
      <dgm:t>
        <a:bodyPr/>
        <a:lstStyle/>
        <a:p>
          <a:endParaRPr lang="ru-RU"/>
        </a:p>
      </dgm:t>
    </dgm:pt>
    <dgm:pt modelId="{9EE78331-24ED-48DA-82FA-0218454A79A9}" type="pres">
      <dgm:prSet presAssocID="{631D5803-66F7-4F5F-A19B-7170FBA63457}" presName="node" presStyleLbl="node1" presStyleIdx="3" presStyleCnt="4" custScaleX="82581" custScaleY="105990" custRadScaleRad="99448" custRadScaleInc="5509">
        <dgm:presLayoutVars>
          <dgm:bulletEnabled val="1"/>
        </dgm:presLayoutVars>
      </dgm:prSet>
      <dgm:spPr/>
      <dgm:t>
        <a:bodyPr/>
        <a:lstStyle/>
        <a:p>
          <a:endParaRPr lang="ru-RU"/>
        </a:p>
      </dgm:t>
    </dgm:pt>
    <dgm:pt modelId="{5BF8D7A5-DABA-4849-BF11-B4E53A4D26E9}" type="pres">
      <dgm:prSet presAssocID="{631D5803-66F7-4F5F-A19B-7170FBA63457}" presName="spNode" presStyleCnt="0"/>
      <dgm:spPr/>
    </dgm:pt>
    <dgm:pt modelId="{F168603F-7533-4489-876C-15FBB808291B}" type="pres">
      <dgm:prSet presAssocID="{E39DB217-8CDC-40CB-9D02-908EA27BEF64}" presName="sibTrans" presStyleLbl="sibTrans1D1" presStyleIdx="3" presStyleCnt="4"/>
      <dgm:spPr/>
      <dgm:t>
        <a:bodyPr/>
        <a:lstStyle/>
        <a:p>
          <a:endParaRPr lang="ru-RU"/>
        </a:p>
      </dgm:t>
    </dgm:pt>
  </dgm:ptLst>
  <dgm:cxnLst>
    <dgm:cxn modelId="{B0FE53C3-C45F-4532-9A82-89E43A494812}" srcId="{D43719B9-C5F0-4419-92EF-49BD0B2BE47B}" destId="{5876AC63-5133-44E8-BFDA-6BF6322379C9}" srcOrd="0" destOrd="0" parTransId="{5EEDD51F-1F82-4CE3-9FA3-6965C20529AA}" sibTransId="{772DB2F4-7AA8-4619-A6CE-2E7565E47FFD}"/>
    <dgm:cxn modelId="{D8385BD5-C2C4-4B0B-8F7C-2CCEA9A3848E}" type="presOf" srcId="{4DE42DCF-6E65-4EFF-8B0E-513645200C52}" destId="{C1B0AA5E-E794-40BE-8404-2385C789EE82}" srcOrd="0" destOrd="0" presId="urn:microsoft.com/office/officeart/2005/8/layout/cycle6"/>
    <dgm:cxn modelId="{BE67BC80-6840-4BA7-B73C-CF1A5DD9450D}" type="presOf" srcId="{26527192-F89F-405E-BC0B-A48166AFCFDB}" destId="{CD2100C3-0A02-4805-81CC-8EA8DA7F152E}" srcOrd="0" destOrd="0" presId="urn:microsoft.com/office/officeart/2005/8/layout/cycle6"/>
    <dgm:cxn modelId="{7880EE14-5024-4178-9252-2E69C7711B6D}" type="presOf" srcId="{631D5803-66F7-4F5F-A19B-7170FBA63457}" destId="{9EE78331-24ED-48DA-82FA-0218454A79A9}" srcOrd="0" destOrd="0" presId="urn:microsoft.com/office/officeart/2005/8/layout/cycle6"/>
    <dgm:cxn modelId="{6B4EC0C5-7C4F-4043-9EA8-3D75A90F132B}" type="presOf" srcId="{D43719B9-C5F0-4419-92EF-49BD0B2BE47B}" destId="{A409930E-4BE5-44CB-8126-AA2AEB8680A0}" srcOrd="0" destOrd="0" presId="urn:microsoft.com/office/officeart/2005/8/layout/cycle6"/>
    <dgm:cxn modelId="{0BBF52B9-D461-4165-BA70-E6B670D36F19}" type="presOf" srcId="{83ADD8BA-7208-46A7-A628-B6042A84A8BA}" destId="{704C4516-099C-4AC1-B7CA-3F5075F32B33}" srcOrd="0" destOrd="0" presId="urn:microsoft.com/office/officeart/2005/8/layout/cycle6"/>
    <dgm:cxn modelId="{B6CB9AA3-5636-4E13-B458-941BE1750699}" srcId="{D43719B9-C5F0-4419-92EF-49BD0B2BE47B}" destId="{631D5803-66F7-4F5F-A19B-7170FBA63457}" srcOrd="3" destOrd="0" parTransId="{7F987027-E41F-44CC-865C-9301C7E19352}" sibTransId="{E39DB217-8CDC-40CB-9D02-908EA27BEF64}"/>
    <dgm:cxn modelId="{A137F552-4C34-4F11-957D-459642FE17D3}" srcId="{D43719B9-C5F0-4419-92EF-49BD0B2BE47B}" destId="{4DE42DCF-6E65-4EFF-8B0E-513645200C52}" srcOrd="2" destOrd="0" parTransId="{A9A39297-3EC1-4F00-A4BE-65AF123DCB69}" sibTransId="{26527192-F89F-405E-BC0B-A48166AFCFDB}"/>
    <dgm:cxn modelId="{E35F0B4B-1881-4706-8E18-088C3F8B3F99}" srcId="{D43719B9-C5F0-4419-92EF-49BD0B2BE47B}" destId="{04DA0CE6-5478-458F-8288-8D1F38F4EDD3}" srcOrd="1" destOrd="0" parTransId="{51156999-4845-4A0F-807E-D3D7AE503946}" sibTransId="{83ADD8BA-7208-46A7-A628-B6042A84A8BA}"/>
    <dgm:cxn modelId="{01331A45-165C-470F-8595-5C21B930AAB6}" type="presOf" srcId="{772DB2F4-7AA8-4619-A6CE-2E7565E47FFD}" destId="{284F9D40-9196-4E15-9A6B-06EE6C60F8C9}" srcOrd="0" destOrd="0" presId="urn:microsoft.com/office/officeart/2005/8/layout/cycle6"/>
    <dgm:cxn modelId="{32C18EA6-0E66-46DF-9CFB-9D8A1CD33C56}" type="presOf" srcId="{04DA0CE6-5478-458F-8288-8D1F38F4EDD3}" destId="{018FC48B-D776-43E9-834A-A16423157552}" srcOrd="0" destOrd="0" presId="urn:microsoft.com/office/officeart/2005/8/layout/cycle6"/>
    <dgm:cxn modelId="{0908C925-35ED-40D8-A7C3-285E6F45978B}" type="presOf" srcId="{E39DB217-8CDC-40CB-9D02-908EA27BEF64}" destId="{F168603F-7533-4489-876C-15FBB808291B}" srcOrd="0" destOrd="0" presId="urn:microsoft.com/office/officeart/2005/8/layout/cycle6"/>
    <dgm:cxn modelId="{99AEBA15-B838-4929-AA29-1EF80B510466}" type="presOf" srcId="{5876AC63-5133-44E8-BFDA-6BF6322379C9}" destId="{9E4B22B6-1227-452A-84C4-AB6965F87787}" srcOrd="0" destOrd="0" presId="urn:microsoft.com/office/officeart/2005/8/layout/cycle6"/>
    <dgm:cxn modelId="{36F46CFD-D61F-49B1-99AF-EA6B9930A832}" type="presParOf" srcId="{A409930E-4BE5-44CB-8126-AA2AEB8680A0}" destId="{9E4B22B6-1227-452A-84C4-AB6965F87787}" srcOrd="0" destOrd="0" presId="urn:microsoft.com/office/officeart/2005/8/layout/cycle6"/>
    <dgm:cxn modelId="{5384FC35-5DD0-437F-9478-87C017B46D4F}" type="presParOf" srcId="{A409930E-4BE5-44CB-8126-AA2AEB8680A0}" destId="{43AFEFE9-7861-4249-9844-E8509C7C38C6}" srcOrd="1" destOrd="0" presId="urn:microsoft.com/office/officeart/2005/8/layout/cycle6"/>
    <dgm:cxn modelId="{68DACCAB-1050-4F9B-924B-F27275222A77}" type="presParOf" srcId="{A409930E-4BE5-44CB-8126-AA2AEB8680A0}" destId="{284F9D40-9196-4E15-9A6B-06EE6C60F8C9}" srcOrd="2" destOrd="0" presId="urn:microsoft.com/office/officeart/2005/8/layout/cycle6"/>
    <dgm:cxn modelId="{DF148C4D-DFA6-4BCD-89BA-34E53097A4B2}" type="presParOf" srcId="{A409930E-4BE5-44CB-8126-AA2AEB8680A0}" destId="{018FC48B-D776-43E9-834A-A16423157552}" srcOrd="3" destOrd="0" presId="urn:microsoft.com/office/officeart/2005/8/layout/cycle6"/>
    <dgm:cxn modelId="{C6916363-7D80-4C25-B3D7-84762B8E2756}" type="presParOf" srcId="{A409930E-4BE5-44CB-8126-AA2AEB8680A0}" destId="{2AA8053A-4B65-44E5-B78D-DDC61103213E}" srcOrd="4" destOrd="0" presId="urn:microsoft.com/office/officeart/2005/8/layout/cycle6"/>
    <dgm:cxn modelId="{4FAB472F-2109-4E47-BD5F-BF488244D75A}" type="presParOf" srcId="{A409930E-4BE5-44CB-8126-AA2AEB8680A0}" destId="{704C4516-099C-4AC1-B7CA-3F5075F32B33}" srcOrd="5" destOrd="0" presId="urn:microsoft.com/office/officeart/2005/8/layout/cycle6"/>
    <dgm:cxn modelId="{A43D6B8E-162B-4972-A8A7-A8A21E77F453}" type="presParOf" srcId="{A409930E-4BE5-44CB-8126-AA2AEB8680A0}" destId="{C1B0AA5E-E794-40BE-8404-2385C789EE82}" srcOrd="6" destOrd="0" presId="urn:microsoft.com/office/officeart/2005/8/layout/cycle6"/>
    <dgm:cxn modelId="{4F3FC318-3393-4399-B28C-656ABF9D2C93}" type="presParOf" srcId="{A409930E-4BE5-44CB-8126-AA2AEB8680A0}" destId="{9A83B532-23B5-404D-82B5-F7694F766CFC}" srcOrd="7" destOrd="0" presId="urn:microsoft.com/office/officeart/2005/8/layout/cycle6"/>
    <dgm:cxn modelId="{9C824002-E63A-4AC7-B706-D9C208101A9B}" type="presParOf" srcId="{A409930E-4BE5-44CB-8126-AA2AEB8680A0}" destId="{CD2100C3-0A02-4805-81CC-8EA8DA7F152E}" srcOrd="8" destOrd="0" presId="urn:microsoft.com/office/officeart/2005/8/layout/cycle6"/>
    <dgm:cxn modelId="{586C1122-CC2E-4BB3-8411-03ABFEEE4973}" type="presParOf" srcId="{A409930E-4BE5-44CB-8126-AA2AEB8680A0}" destId="{9EE78331-24ED-48DA-82FA-0218454A79A9}" srcOrd="9" destOrd="0" presId="urn:microsoft.com/office/officeart/2005/8/layout/cycle6"/>
    <dgm:cxn modelId="{339135FB-3687-43D2-974A-F50F9F3F2DFA}" type="presParOf" srcId="{A409930E-4BE5-44CB-8126-AA2AEB8680A0}" destId="{5BF8D7A5-DABA-4849-BF11-B4E53A4D26E9}" srcOrd="10" destOrd="0" presId="urn:microsoft.com/office/officeart/2005/8/layout/cycle6"/>
    <dgm:cxn modelId="{FD6ACA9A-5E08-45C4-8D8B-F247106CA09A}" type="presParOf" srcId="{A409930E-4BE5-44CB-8126-AA2AEB8680A0}" destId="{F168603F-7533-4489-876C-15FBB808291B}" srcOrd="11"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53B0D1-EF09-486F-A391-A58E3CEFE696}" type="datetimeFigureOut">
              <a:rPr lang="ru-RU" smtClean="0"/>
              <a:pPr/>
              <a:t>04.04.2016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0C735-F611-4B95-8A26-E64F42514DB4}"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05F13-1176-48D7-B419-E1648A717453}" type="datetimeFigureOut">
              <a:rPr lang="ru-RU" smtClean="0"/>
              <a:pPr/>
              <a:t>04.04.2016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C1CE7-EA62-40EA-AA33-09AC143A9F1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43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5EB75E-8F48-4A3F-B883-0225EB5C9E69}"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Кроме того, хотелось бы обратить внимание на проблемы, возникающие при применении административных составов по ч.1 ст.14.4 и ч.2 ст.14.7 кодекса.</a:t>
            </a:r>
          </a:p>
          <a:p>
            <a:r>
              <a:rPr lang="ru-RU" sz="1200" kern="1200" dirty="0" smtClean="0">
                <a:solidFill>
                  <a:schemeClr val="tx1"/>
                </a:solidFill>
                <a:latin typeface="+mn-lt"/>
                <a:ea typeface="+mn-ea"/>
                <a:cs typeface="+mn-cs"/>
              </a:rPr>
              <a:t>Формулировка состава ч.1 ст. 14.4 буквально  звучит как продажа товаров, не соответствующих образцам по качеству, выполнение работ либо оказание населению услуг, не соответствующих требованиям нормативных правовых актов, устанавливающих порядок (правила) выполнения работ либо оказания населению услуг, при этом в законодательстве отсутствует понятие «образец по качеству», что влечет его неоднозначное толкование как, например,  эталон.</a:t>
            </a:r>
          </a:p>
          <a:p>
            <a:r>
              <a:rPr lang="ru-RU" sz="1200" kern="1200" dirty="0" smtClean="0">
                <a:solidFill>
                  <a:schemeClr val="tx1"/>
                </a:solidFill>
                <a:latin typeface="+mn-lt"/>
                <a:ea typeface="+mn-ea"/>
                <a:cs typeface="+mn-cs"/>
              </a:rPr>
              <a:t>Кроме того, в соответствии с Определением Высшего Арбитражного Суда от 28.03.2013 г. нарушение Правил предоставления коммунальных услуг,, в части произведения расчетов и иных положений,  не связанных напрямую  с порядком оказания услуг или выполнения работ, не образуют нарушения, ответственность за которое предусмотрена ч.1 ст.14.4 </a:t>
            </a:r>
            <a:r>
              <a:rPr lang="ru-RU" sz="1200" kern="1200" dirty="0" err="1" smtClean="0">
                <a:solidFill>
                  <a:schemeClr val="tx1"/>
                </a:solidFill>
                <a:latin typeface="+mn-lt"/>
                <a:ea typeface="+mn-ea"/>
                <a:cs typeface="+mn-cs"/>
              </a:rPr>
              <a:t>КоАП</a:t>
            </a:r>
            <a:r>
              <a:rPr lang="ru-RU" sz="1200" kern="1200" dirty="0" smtClean="0">
                <a:solidFill>
                  <a:schemeClr val="tx1"/>
                </a:solidFill>
                <a:latin typeface="+mn-lt"/>
                <a:ea typeface="+mn-ea"/>
                <a:cs typeface="+mn-cs"/>
              </a:rPr>
              <a:t> РФ. </a:t>
            </a:r>
          </a:p>
          <a:p>
            <a:r>
              <a:rPr lang="ru-RU" sz="1200" kern="1200" dirty="0" smtClean="0">
                <a:solidFill>
                  <a:schemeClr val="tx1"/>
                </a:solidFill>
                <a:latin typeface="+mn-lt"/>
                <a:ea typeface="+mn-ea"/>
                <a:cs typeface="+mn-cs"/>
              </a:rPr>
              <a:t>Проблема  применения состава ч.2 ст.14.7 </a:t>
            </a:r>
            <a:r>
              <a:rPr lang="ru-RU" sz="1200" kern="1200" dirty="0" err="1" smtClean="0">
                <a:solidFill>
                  <a:schemeClr val="tx1"/>
                </a:solidFill>
                <a:latin typeface="+mn-lt"/>
                <a:ea typeface="+mn-ea"/>
                <a:cs typeface="+mn-cs"/>
              </a:rPr>
              <a:t>КоАП</a:t>
            </a:r>
            <a:r>
              <a:rPr lang="ru-RU" sz="1200" kern="1200" dirty="0" smtClean="0">
                <a:solidFill>
                  <a:schemeClr val="tx1"/>
                </a:solidFill>
                <a:latin typeface="+mn-lt"/>
                <a:ea typeface="+mn-ea"/>
                <a:cs typeface="+mn-cs"/>
              </a:rPr>
              <a:t> РФ  связана с отсутствием в действующем законодательстве четкого определения понятия «потребительские свойства».</a:t>
            </a:r>
          </a:p>
          <a:p>
            <a:endParaRPr lang="ru-RU" dirty="0"/>
          </a:p>
        </p:txBody>
      </p:sp>
      <p:sp>
        <p:nvSpPr>
          <p:cNvPr id="4" name="Номер слайда 3"/>
          <p:cNvSpPr>
            <a:spLocks noGrp="1"/>
          </p:cNvSpPr>
          <p:nvPr>
            <p:ph type="sldNum" sz="quarter" idx="10"/>
          </p:nvPr>
        </p:nvSpPr>
        <p:spPr/>
        <p:txBody>
          <a:bodyPr/>
          <a:lstStyle/>
          <a:p>
            <a:fld id="{158E7D3C-ACAD-434E-B9A6-E1580D09CC19}"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F52757-382A-4A07-812A-6320BF348EC3}" type="datetime1">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C73794-04F2-4A79-A665-6AEA11889507}" type="datetime1">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D9F8EC-7160-4515-AE23-EF33F95013E2}" type="datetime1">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CD9E86-A729-4FC8-98CA-561242EF14C1}" type="datetime1">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B640D1-F615-4548-8F44-F916549E0129}" type="datetime1">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C66CA1-B3B1-4107-A777-F42AC0D23DF6}" type="datetime1">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8D93C8-DDE9-478B-94DB-1FE513086367}" type="datetime1">
              <a:rPr lang="ru-RU" smtClean="0"/>
              <a:pPr/>
              <a:t>04.04.2016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5BBDE4-A69D-4B6F-B2D7-EA9E64FDED2A}" type="datetime1">
              <a:rPr lang="ru-RU" smtClean="0"/>
              <a:pPr/>
              <a:t>04.04.2016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D32DA4-C92E-411E-852E-6F18E689B506}" type="datetime1">
              <a:rPr lang="ru-RU" smtClean="0"/>
              <a:pPr/>
              <a:t>04.04.2016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195EE5-7501-42E7-A506-C67B5E76F138}" type="datetime1">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5BE77E-61C1-46B6-AFF9-6465AC3A3378}" type="datetime1">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8739B8-7829-49D9-8428-EE46A75177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50E9F-529A-4D6D-9311-968171C5EB32}" type="datetime1">
              <a:rPr lang="ru-RU" smtClean="0"/>
              <a:pPr/>
              <a:t>04.04.2016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739B8-7829-49D9-8428-EE46A75177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jpeg"/><Relationship Id="rId4" Type="http://schemas.openxmlformats.org/officeDocument/2006/relationships/package" Target="../embeddings/_________Microsoft_Office_Word2.docx"/></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p:cNvPicPr>
            <a:picLocks noChangeAspect="1" noChangeArrowheads="1"/>
          </p:cNvPicPr>
          <p:nvPr/>
        </p:nvPicPr>
        <p:blipFill>
          <a:blip r:embed="rId3">
            <a:lum bright="14000" contrast="-14000"/>
          </a:blip>
          <a:srcRect/>
          <a:stretch>
            <a:fillRect/>
          </a:stretch>
        </p:blipFill>
        <p:spPr bwMode="auto">
          <a:xfrm>
            <a:off x="2051050" y="0"/>
            <a:ext cx="7092950" cy="6870700"/>
          </a:xfrm>
          <a:prstGeom prst="rect">
            <a:avLst/>
          </a:prstGeom>
          <a:noFill/>
          <a:ln w="9525">
            <a:noFill/>
            <a:miter lim="800000"/>
            <a:headEnd/>
            <a:tailEnd/>
          </a:ln>
        </p:spPr>
      </p:pic>
      <p:sp>
        <p:nvSpPr>
          <p:cNvPr id="3075" name="Text Box 12"/>
          <p:cNvSpPr txBox="1">
            <a:spLocks noChangeArrowheads="1"/>
          </p:cNvSpPr>
          <p:nvPr/>
        </p:nvSpPr>
        <p:spPr bwMode="auto">
          <a:xfrm>
            <a:off x="4857752" y="6611937"/>
            <a:ext cx="1643063" cy="246063"/>
          </a:xfrm>
          <a:prstGeom prst="rect">
            <a:avLst/>
          </a:prstGeom>
          <a:noFill/>
          <a:ln w="9525">
            <a:noFill/>
            <a:miter lim="800000"/>
            <a:headEnd/>
            <a:tailEnd/>
          </a:ln>
        </p:spPr>
        <p:txBody>
          <a:bodyPr>
            <a:spAutoFit/>
          </a:bodyPr>
          <a:lstStyle/>
          <a:p>
            <a:pPr algn="ctr"/>
            <a:r>
              <a:rPr lang="ru-RU" sz="1000" b="1" dirty="0">
                <a:solidFill>
                  <a:srgbClr val="0033CC"/>
                </a:solidFill>
                <a:latin typeface="Times New Roman" pitchFamily="18" charset="0"/>
              </a:rPr>
              <a:t> </a:t>
            </a:r>
            <a:r>
              <a:rPr lang="ru-RU" sz="1000" b="1" dirty="0" smtClean="0">
                <a:solidFill>
                  <a:srgbClr val="0033CC"/>
                </a:solidFill>
                <a:latin typeface="Times New Roman" pitchFamily="18" charset="0"/>
              </a:rPr>
              <a:t>2016  г.</a:t>
            </a:r>
            <a:endParaRPr lang="ru-RU" sz="1200" b="1" dirty="0">
              <a:solidFill>
                <a:srgbClr val="0033CC"/>
              </a:solidFill>
              <a:latin typeface="Times New Roman" pitchFamily="18" charset="0"/>
            </a:endParaRPr>
          </a:p>
        </p:txBody>
      </p:sp>
      <p:sp>
        <p:nvSpPr>
          <p:cNvPr id="3080" name="TextBox 13"/>
          <p:cNvSpPr txBox="1">
            <a:spLocks noChangeArrowheads="1"/>
          </p:cNvSpPr>
          <p:nvPr/>
        </p:nvSpPr>
        <p:spPr bwMode="auto">
          <a:xfrm>
            <a:off x="3714750" y="2571750"/>
            <a:ext cx="184150" cy="369888"/>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3081" name="Rectangle 4"/>
          <p:cNvSpPr>
            <a:spLocks noChangeArrowheads="1"/>
          </p:cNvSpPr>
          <p:nvPr/>
        </p:nvSpPr>
        <p:spPr bwMode="auto">
          <a:xfrm>
            <a:off x="1571604" y="0"/>
            <a:ext cx="7572396" cy="584775"/>
          </a:xfrm>
          <a:prstGeom prst="rect">
            <a:avLst/>
          </a:prstGeom>
          <a:noFill/>
          <a:ln w="9525">
            <a:noFill/>
            <a:miter lim="800000"/>
            <a:headEnd/>
            <a:tailEnd/>
          </a:ln>
        </p:spPr>
        <p:txBody>
          <a:bodyPr wrap="square">
            <a:spAutoFit/>
          </a:bodyPr>
          <a:lstStyle/>
          <a:p>
            <a:pPr algn="ctr"/>
            <a:r>
              <a:rPr lang="ru-RU" sz="1600" b="1" dirty="0">
                <a:solidFill>
                  <a:srgbClr val="002CB8"/>
                </a:solidFill>
                <a:latin typeface="Times New Roman" pitchFamily="18" charset="0"/>
              </a:rPr>
              <a:t>Управление Федеральной службы по надзору в </a:t>
            </a:r>
            <a:r>
              <a:rPr lang="ru-RU" sz="1600" b="1" dirty="0" smtClean="0">
                <a:solidFill>
                  <a:srgbClr val="002CB8"/>
                </a:solidFill>
                <a:latin typeface="Times New Roman" pitchFamily="18" charset="0"/>
              </a:rPr>
              <a:t>сфере защиты </a:t>
            </a:r>
            <a:r>
              <a:rPr lang="ru-RU" sz="1600" b="1" dirty="0">
                <a:solidFill>
                  <a:srgbClr val="002CB8"/>
                </a:solidFill>
                <a:latin typeface="Times New Roman" pitchFamily="18" charset="0"/>
              </a:rPr>
              <a:t>прав потребителей и благополучия человека </a:t>
            </a:r>
            <a:r>
              <a:rPr lang="ru-RU" sz="1600" b="1" dirty="0" smtClean="0">
                <a:solidFill>
                  <a:srgbClr val="002CB8"/>
                </a:solidFill>
                <a:latin typeface="Times New Roman" pitchFamily="18" charset="0"/>
              </a:rPr>
              <a:t>по </a:t>
            </a:r>
            <a:r>
              <a:rPr lang="ru-RU" sz="1600" b="1" dirty="0">
                <a:solidFill>
                  <a:srgbClr val="002CB8"/>
                </a:solidFill>
                <a:latin typeface="Times New Roman" pitchFamily="18" charset="0"/>
              </a:rPr>
              <a:t>Тюменской области</a:t>
            </a:r>
          </a:p>
        </p:txBody>
      </p:sp>
      <p:sp>
        <p:nvSpPr>
          <p:cNvPr id="16" name="Rectangle 5"/>
          <p:cNvSpPr txBox="1">
            <a:spLocks noChangeArrowheads="1"/>
          </p:cNvSpPr>
          <p:nvPr/>
        </p:nvSpPr>
        <p:spPr>
          <a:xfrm>
            <a:off x="2143108" y="1752600"/>
            <a:ext cx="7000892" cy="2308324"/>
          </a:xfrm>
          <a:prstGeom prst="rect">
            <a:avLst/>
          </a:prstGeom>
        </p:spPr>
        <p:txBody>
          <a:bodyPr wrap="square">
            <a:spAutoFit/>
          </a:bodyPr>
          <a:lstStyle/>
          <a:p>
            <a:pPr algn="ctr" fontAlgn="auto">
              <a:spcBef>
                <a:spcPts val="0"/>
              </a:spcBef>
              <a:spcAft>
                <a:spcPts val="0"/>
              </a:spcAft>
              <a:defRPr/>
            </a:pPr>
            <a:r>
              <a:rPr lang="ru-RU" sz="2400" b="1" kern="0" dirty="0" smtClean="0">
                <a:solidFill>
                  <a:srgbClr val="002CB8"/>
                </a:solidFill>
                <a:effectLst>
                  <a:outerShdw blurRad="38100" dist="38100" dir="2700000" algn="tl">
                    <a:srgbClr val="000000">
                      <a:alpha val="43137"/>
                    </a:srgbClr>
                  </a:outerShdw>
                </a:effectLst>
                <a:latin typeface="Times New Roman" pitchFamily="18" charset="0"/>
                <a:ea typeface="+mj-ea"/>
                <a:cs typeface="Times New Roman" pitchFamily="18" charset="0"/>
              </a:rPr>
              <a:t> </a:t>
            </a:r>
          </a:p>
          <a:p>
            <a:pPr algn="ctr" fontAlgn="auto">
              <a:spcBef>
                <a:spcPts val="0"/>
              </a:spcBef>
              <a:spcAft>
                <a:spcPts val="0"/>
              </a:spcAft>
              <a:defRPr/>
            </a:pPr>
            <a:r>
              <a:rPr lang="ru-RU" sz="2400" b="1" kern="0" dirty="0" smtClean="0">
                <a:solidFill>
                  <a:srgbClr val="002CB8"/>
                </a:solidFill>
                <a:effectLst>
                  <a:outerShdw blurRad="38100" dist="38100" dir="2700000" algn="tl">
                    <a:srgbClr val="000000">
                      <a:alpha val="43137"/>
                    </a:srgbClr>
                  </a:outerShdw>
                </a:effectLst>
                <a:latin typeface="Times New Roman" pitchFamily="18" charset="0"/>
                <a:ea typeface="+mj-ea"/>
                <a:cs typeface="Times New Roman" pitchFamily="18" charset="0"/>
              </a:rPr>
              <a:t> </a:t>
            </a:r>
          </a:p>
          <a:p>
            <a:pPr algn="ctr" fontAlgn="auto">
              <a:spcBef>
                <a:spcPts val="0"/>
              </a:spcBef>
              <a:spcAft>
                <a:spcPts val="0"/>
              </a:spcAft>
              <a:defRPr/>
            </a:pPr>
            <a:endParaRPr lang="ru-RU" sz="2400" b="1" kern="0" dirty="0">
              <a:solidFill>
                <a:srgbClr val="002CB8"/>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eaLnBrk="0" fontAlgn="auto" hangingPunct="0">
              <a:lnSpc>
                <a:spcPct val="150000"/>
              </a:lnSpc>
              <a:spcBef>
                <a:spcPts val="0"/>
              </a:spcBef>
              <a:spcAft>
                <a:spcPts val="0"/>
              </a:spcAft>
              <a:buClr>
                <a:schemeClr val="hlink"/>
              </a:buClr>
              <a:buSzPct val="75000"/>
              <a:buFont typeface="Wingdings" pitchFamily="2" charset="2"/>
              <a:buNone/>
              <a:defRPr/>
            </a:pPr>
            <a:r>
              <a:rPr lang="ru-RU" sz="2400" b="1" kern="0" dirty="0">
                <a:solidFill>
                  <a:srgbClr val="002CB8"/>
                </a:solidFill>
                <a:effectLst>
                  <a:outerShdw blurRad="38100" dist="38100" dir="2700000" algn="tl">
                    <a:srgbClr val="000000">
                      <a:alpha val="43137"/>
                    </a:srgbClr>
                  </a:outerShdw>
                </a:effectLst>
                <a:latin typeface="Times New Roman" pitchFamily="18" charset="0"/>
                <a:ea typeface="+mj-ea"/>
                <a:cs typeface="Times New Roman" pitchFamily="18" charset="0"/>
              </a:rPr>
              <a:t/>
            </a:r>
            <a:br>
              <a:rPr lang="ru-RU" sz="2400" b="1" kern="0" dirty="0">
                <a:solidFill>
                  <a:srgbClr val="002CB8"/>
                </a:solidFill>
                <a:effectLst>
                  <a:outerShdw blurRad="38100" dist="38100" dir="2700000" algn="tl">
                    <a:srgbClr val="000000">
                      <a:alpha val="43137"/>
                    </a:srgbClr>
                  </a:outerShdw>
                </a:effectLst>
                <a:latin typeface="Times New Roman" pitchFamily="18" charset="0"/>
                <a:ea typeface="+mj-ea"/>
                <a:cs typeface="Times New Roman" pitchFamily="18" charset="0"/>
              </a:rPr>
            </a:br>
            <a:endParaRPr kumimoji="1" lang="nl-NL" sz="2400" b="1" i="1" kern="0" dirty="0">
              <a:solidFill>
                <a:srgbClr val="002CB8"/>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084" name="Rectangle 27"/>
          <p:cNvSpPr>
            <a:spLocks noChangeArrowheads="1"/>
          </p:cNvSpPr>
          <p:nvPr/>
        </p:nvSpPr>
        <p:spPr bwMode="auto">
          <a:xfrm>
            <a:off x="2057400" y="0"/>
            <a:ext cx="6858000" cy="914400"/>
          </a:xfrm>
          <a:prstGeom prst="rect">
            <a:avLst/>
          </a:prstGeom>
          <a:noFill/>
          <a:ln w="9525">
            <a:noFill/>
            <a:miter lim="800000"/>
            <a:headEnd/>
            <a:tailEnd/>
          </a:ln>
        </p:spPr>
        <p:txBody>
          <a:bodyPr wrap="none" anchor="ctr"/>
          <a:lstStyle/>
          <a:p>
            <a:pPr algn="ctr"/>
            <a:r>
              <a:rPr lang="ru-RU" sz="1500" b="1">
                <a:solidFill>
                  <a:srgbClr val="132F89"/>
                </a:solidFill>
                <a:latin typeface="Times New Roman" pitchFamily="18" charset="0"/>
                <a:cs typeface="Times New Roman" pitchFamily="18" charset="0"/>
              </a:rPr>
              <a:t/>
            </a:r>
            <a:br>
              <a:rPr lang="ru-RU" sz="1500" b="1">
                <a:solidFill>
                  <a:srgbClr val="132F89"/>
                </a:solidFill>
                <a:latin typeface="Times New Roman" pitchFamily="18" charset="0"/>
                <a:cs typeface="Times New Roman" pitchFamily="18" charset="0"/>
              </a:rPr>
            </a:br>
            <a:endParaRPr lang="ru-RU" sz="1500" b="1">
              <a:solidFill>
                <a:srgbClr val="132F89"/>
              </a:solidFill>
              <a:latin typeface="Times New Roman" pitchFamily="18" charset="0"/>
              <a:cs typeface="Times New Roman" pitchFamily="18" charset="0"/>
            </a:endParaRPr>
          </a:p>
        </p:txBody>
      </p:sp>
      <p:sp>
        <p:nvSpPr>
          <p:cNvPr id="13" name="Прямоугольник 12"/>
          <p:cNvSpPr/>
          <p:nvPr/>
        </p:nvSpPr>
        <p:spPr>
          <a:xfrm>
            <a:off x="2286000" y="2071678"/>
            <a:ext cx="6357966" cy="369332"/>
          </a:xfrm>
          <a:prstGeom prst="rect">
            <a:avLst/>
          </a:prstGeom>
        </p:spPr>
        <p:txBody>
          <a:bodyPr wrap="square">
            <a:spAutoFit/>
          </a:bodyPr>
          <a:lstStyle/>
          <a:p>
            <a:r>
              <a:rPr lang="ru-RU" dirty="0" smtClean="0">
                <a:cs typeface="Times New Roman" pitchFamily="18" charset="0"/>
              </a:rPr>
              <a:t>  </a:t>
            </a:r>
            <a:endParaRPr lang="ru-RU" dirty="0"/>
          </a:p>
        </p:txBody>
      </p:sp>
      <p:sp>
        <p:nvSpPr>
          <p:cNvPr id="14" name="Прямоугольник 13"/>
          <p:cNvSpPr/>
          <p:nvPr/>
        </p:nvSpPr>
        <p:spPr>
          <a:xfrm>
            <a:off x="2214546" y="1571612"/>
            <a:ext cx="6715172" cy="2246769"/>
          </a:xfrm>
          <a:prstGeom prst="rect">
            <a:avLst/>
          </a:prstGeom>
        </p:spPr>
        <p:txBody>
          <a:bodyPr wrap="square">
            <a:spAutoFit/>
          </a:bodyPr>
          <a:lstStyle/>
          <a:p>
            <a:pPr indent="457200" algn="ctr" eaLnBrk="0" hangingPunct="0">
              <a:defRPr/>
            </a:pPr>
            <a:r>
              <a:rPr lang="ru-RU" sz="2800" b="1" dirty="0" smtClean="0">
                <a:solidFill>
                  <a:srgbClr val="003399"/>
                </a:solidFill>
                <a:latin typeface="Times New Roman" pitchFamily="18" charset="0"/>
                <a:cs typeface="Times New Roman" pitchFamily="18" charset="0"/>
              </a:rPr>
              <a:t>О реализации Федерального Закона от 23.02.2013 г. №15-ФЗ «Об охране здоровья граждан от воздействия окружающего табачного дыма и последствий потребления табака»</a:t>
            </a:r>
            <a:endParaRPr lang="ru-RU" sz="2800" b="1" dirty="0">
              <a:solidFill>
                <a:srgbClr val="003399"/>
              </a:solidFill>
              <a:latin typeface="Times New Roman" pitchFamily="18" charset="0"/>
              <a:cs typeface="Times New Roman" pitchFamily="18" charset="0"/>
            </a:endParaRPr>
          </a:p>
        </p:txBody>
      </p:sp>
      <p:sp>
        <p:nvSpPr>
          <p:cNvPr id="84994" name="Rectangle 2"/>
          <p:cNvSpPr>
            <a:spLocks noChangeArrowheads="1"/>
          </p:cNvSpPr>
          <p:nvPr/>
        </p:nvSpPr>
        <p:spPr bwMode="auto">
          <a:xfrm>
            <a:off x="0" y="0"/>
            <a:ext cx="184731"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88068" name="Picture 4" descr="\\Abc\общая\тюмень зимой\зима-в-Тюмени.jpg"/>
          <p:cNvPicPr>
            <a:picLocks noChangeAspect="1" noChangeArrowheads="1"/>
          </p:cNvPicPr>
          <p:nvPr/>
        </p:nvPicPr>
        <p:blipFill>
          <a:blip r:embed="rId4" cstate="print">
            <a:lum bright="16000" contrast="4000"/>
          </a:blip>
          <a:srcRect/>
          <a:stretch>
            <a:fillRect/>
          </a:stretch>
        </p:blipFill>
        <p:spPr bwMode="auto">
          <a:xfrm>
            <a:off x="0" y="142852"/>
            <a:ext cx="2221545" cy="1677988"/>
          </a:xfrm>
          <a:prstGeom prst="rect">
            <a:avLst/>
          </a:prstGeom>
          <a:ln>
            <a:noFill/>
          </a:ln>
          <a:effectLst>
            <a:softEdge rad="112500"/>
          </a:effectLst>
        </p:spPr>
      </p:pic>
      <p:pic>
        <p:nvPicPr>
          <p:cNvPr id="28673" name="Picture 1"/>
          <p:cNvPicPr>
            <a:picLocks noChangeAspect="1" noChangeArrowheads="1"/>
          </p:cNvPicPr>
          <p:nvPr/>
        </p:nvPicPr>
        <p:blipFill>
          <a:blip r:embed="rId5" cstate="print"/>
          <a:srcRect/>
          <a:stretch>
            <a:fillRect/>
          </a:stretch>
        </p:blipFill>
        <p:spPr bwMode="auto">
          <a:xfrm>
            <a:off x="1" y="3643314"/>
            <a:ext cx="2143108" cy="1571636"/>
          </a:xfrm>
          <a:prstGeom prst="rect">
            <a:avLst/>
          </a:prstGeom>
          <a:ln>
            <a:noFill/>
          </a:ln>
          <a:effectLst>
            <a:softEdge rad="112500"/>
          </a:effectLst>
        </p:spPr>
      </p:pic>
      <p:pic>
        <p:nvPicPr>
          <p:cNvPr id="28674" name="Picture 2"/>
          <p:cNvPicPr>
            <a:picLocks noChangeAspect="1" noChangeArrowheads="1"/>
          </p:cNvPicPr>
          <p:nvPr/>
        </p:nvPicPr>
        <p:blipFill>
          <a:blip r:embed="rId6" cstate="print"/>
          <a:srcRect/>
          <a:stretch>
            <a:fillRect/>
          </a:stretch>
        </p:blipFill>
        <p:spPr bwMode="auto">
          <a:xfrm>
            <a:off x="0" y="5214926"/>
            <a:ext cx="2143108" cy="1643074"/>
          </a:xfrm>
          <a:prstGeom prst="rect">
            <a:avLst/>
          </a:prstGeom>
          <a:ln>
            <a:noFill/>
          </a:ln>
          <a:effectLst>
            <a:softEdge rad="112500"/>
          </a:effectLst>
        </p:spPr>
      </p:pic>
      <p:pic>
        <p:nvPicPr>
          <p:cNvPr id="28675" name="Picture 3"/>
          <p:cNvPicPr>
            <a:picLocks noChangeAspect="1" noChangeArrowheads="1"/>
          </p:cNvPicPr>
          <p:nvPr/>
        </p:nvPicPr>
        <p:blipFill>
          <a:blip r:embed="rId7" cstate="print"/>
          <a:srcRect/>
          <a:stretch>
            <a:fillRect/>
          </a:stretch>
        </p:blipFill>
        <p:spPr bwMode="auto">
          <a:xfrm>
            <a:off x="0" y="1928802"/>
            <a:ext cx="2143108" cy="1590671"/>
          </a:xfrm>
          <a:prstGeom prst="rect">
            <a:avLst/>
          </a:prstGeom>
          <a:ln>
            <a:noFill/>
          </a:ln>
          <a:effectLst>
            <a:softEdge rad="112500"/>
          </a:effectLst>
        </p:spPr>
      </p:pic>
      <p:sp>
        <p:nvSpPr>
          <p:cNvPr id="18" name="Rectangle 3"/>
          <p:cNvSpPr txBox="1">
            <a:spLocks noChangeArrowheads="1"/>
          </p:cNvSpPr>
          <p:nvPr/>
        </p:nvSpPr>
        <p:spPr bwMode="auto">
          <a:xfrm>
            <a:off x="2428860" y="4572008"/>
            <a:ext cx="6500812" cy="1236663"/>
          </a:xfrm>
          <a:prstGeom prst="rect">
            <a:avLst/>
          </a:prstGeom>
          <a:noFill/>
          <a:ln w="9525">
            <a:noFill/>
            <a:miter lim="800000"/>
            <a:headEnd/>
            <a:tailEnd/>
          </a:ln>
        </p:spPr>
        <p:txBody>
          <a:bodyPr/>
          <a:lstStyle/>
          <a:p>
            <a:pPr algn="ctr">
              <a:lnSpc>
                <a:spcPct val="70000"/>
              </a:lnSpc>
              <a:spcBef>
                <a:spcPct val="20000"/>
              </a:spcBef>
              <a:buFont typeface="Arial" charset="0"/>
              <a:buNone/>
            </a:pPr>
            <a:r>
              <a:rPr lang="ru-RU" b="1" i="1" dirty="0" smtClean="0">
                <a:solidFill>
                  <a:srgbClr val="003399"/>
                </a:solidFill>
                <a:latin typeface="Times New Roman" pitchFamily="18" charset="0"/>
              </a:rPr>
              <a:t>Руководитель, </a:t>
            </a:r>
          </a:p>
          <a:p>
            <a:pPr algn="ctr">
              <a:lnSpc>
                <a:spcPct val="70000"/>
              </a:lnSpc>
              <a:spcBef>
                <a:spcPct val="20000"/>
              </a:spcBef>
              <a:buFont typeface="Arial" charset="0"/>
              <a:buNone/>
            </a:pPr>
            <a:r>
              <a:rPr lang="ru-RU" b="1" i="1" dirty="0" smtClean="0">
                <a:solidFill>
                  <a:srgbClr val="003399"/>
                </a:solidFill>
                <a:latin typeface="Times New Roman" pitchFamily="18" charset="0"/>
              </a:rPr>
              <a:t>Главный государственный  санитарный врач </a:t>
            </a:r>
          </a:p>
          <a:p>
            <a:pPr algn="ctr">
              <a:lnSpc>
                <a:spcPct val="70000"/>
              </a:lnSpc>
              <a:spcBef>
                <a:spcPct val="20000"/>
              </a:spcBef>
              <a:buFont typeface="Arial" charset="0"/>
              <a:buNone/>
            </a:pPr>
            <a:r>
              <a:rPr lang="ru-RU" b="1" i="1" dirty="0" smtClean="0">
                <a:solidFill>
                  <a:srgbClr val="003399"/>
                </a:solidFill>
                <a:latin typeface="Times New Roman" pitchFamily="18" charset="0"/>
              </a:rPr>
              <a:t>по Тюменской области, </a:t>
            </a:r>
          </a:p>
          <a:p>
            <a:pPr algn="ctr">
              <a:lnSpc>
                <a:spcPct val="70000"/>
              </a:lnSpc>
              <a:spcBef>
                <a:spcPct val="20000"/>
              </a:spcBef>
              <a:buFont typeface="Arial" charset="0"/>
              <a:buNone/>
            </a:pPr>
            <a:r>
              <a:rPr lang="ru-RU" b="1" i="1" dirty="0" smtClean="0">
                <a:solidFill>
                  <a:srgbClr val="003399"/>
                </a:solidFill>
                <a:latin typeface="Times New Roman" pitchFamily="18" charset="0"/>
              </a:rPr>
              <a:t>д.м.н. Г.В. Шарухо</a:t>
            </a:r>
          </a:p>
          <a:p>
            <a:pPr algn="ctr">
              <a:lnSpc>
                <a:spcPct val="70000"/>
              </a:lnSpc>
              <a:spcBef>
                <a:spcPct val="20000"/>
              </a:spcBef>
              <a:buFont typeface="Arial" charset="0"/>
              <a:buNone/>
            </a:pPr>
            <a:endParaRPr lang="ru-RU" b="1" i="1" dirty="0">
              <a:solidFill>
                <a:srgbClr val="003399"/>
              </a:solidFill>
              <a:latin typeface="Times New Roman" pitchFamily="18" charset="0"/>
            </a:endParaRPr>
          </a:p>
          <a:p>
            <a:pPr algn="ctr">
              <a:lnSpc>
                <a:spcPct val="70000"/>
              </a:lnSpc>
              <a:spcBef>
                <a:spcPct val="20000"/>
              </a:spcBef>
              <a:buFont typeface="Arial" charset="0"/>
              <a:buNone/>
            </a:pPr>
            <a:endParaRPr lang="ru-RU" b="1" i="1" dirty="0">
              <a:solidFill>
                <a:srgbClr val="003399"/>
              </a:solidFill>
              <a:latin typeface="Times New Roman" pitchFamily="18" charset="0"/>
            </a:endParaRPr>
          </a:p>
        </p:txBody>
      </p:sp>
      <p:pic>
        <p:nvPicPr>
          <p:cNvPr id="19" name="Picture 10" descr="C:\Documents and Settings\Администратор\Мои документы\Мои рисунки\111эмблема.jpg"/>
          <p:cNvPicPr>
            <a:picLocks noChangeAspect="1" noChangeArrowheads="1"/>
          </p:cNvPicPr>
          <p:nvPr/>
        </p:nvPicPr>
        <p:blipFill>
          <a:blip r:embed="rId8" cstate="print">
            <a:clrChange>
              <a:clrFrom>
                <a:srgbClr val="FFFFFF"/>
              </a:clrFrom>
              <a:clrTo>
                <a:srgbClr val="FFFFFF">
                  <a:alpha val="0"/>
                </a:srgbClr>
              </a:clrTo>
            </a:clrChange>
            <a:lum bright="-20000" contrast="20000"/>
          </a:blip>
          <a:stretch>
            <a:fillRect/>
          </a:stretch>
        </p:blipFill>
        <p:spPr bwMode="auto">
          <a:xfrm>
            <a:off x="8429625" y="0"/>
            <a:ext cx="714375" cy="785813"/>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
        <p:nvSpPr>
          <p:cNvPr id="20" name="Номер слайда 19"/>
          <p:cNvSpPr>
            <a:spLocks noGrp="1"/>
          </p:cNvSpPr>
          <p:nvPr>
            <p:ph type="sldNum" sz="quarter" idx="12"/>
          </p:nvPr>
        </p:nvSpPr>
        <p:spPr/>
        <p:txBody>
          <a:bodyPr/>
          <a:lstStyle/>
          <a:p>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786578" y="6500834"/>
            <a:ext cx="2357422" cy="357166"/>
          </a:xfrm>
        </p:spPr>
        <p:txBody>
          <a:bodyPr/>
          <a:lstStyle/>
          <a:p>
            <a:pPr>
              <a:defRPr/>
            </a:pPr>
            <a:fld id="{151C0E6B-944D-416D-8040-5D477E13F856}" type="slidenum">
              <a:rPr lang="ru-RU" smtClean="0"/>
              <a:pPr>
                <a:defRPr/>
              </a:pPr>
              <a:t>10</a:t>
            </a:fld>
            <a:endParaRPr lang="ru-RU" dirty="0"/>
          </a:p>
        </p:txBody>
      </p:sp>
      <p:sp>
        <p:nvSpPr>
          <p:cNvPr id="1028" name="Прямоугольник 6"/>
          <p:cNvSpPr>
            <a:spLocks noChangeArrowheads="1"/>
          </p:cNvSpPr>
          <p:nvPr/>
        </p:nvSpPr>
        <p:spPr bwMode="auto">
          <a:xfrm>
            <a:off x="4929190" y="214291"/>
            <a:ext cx="4214810" cy="677108"/>
          </a:xfrm>
          <a:prstGeom prst="rect">
            <a:avLst/>
          </a:prstGeom>
          <a:noFill/>
          <a:ln w="9525">
            <a:noFill/>
            <a:miter lim="800000"/>
            <a:headEnd/>
            <a:tailEnd/>
          </a:ln>
        </p:spPr>
        <p:txBody>
          <a:bodyPr wrap="square">
            <a:spAutoFit/>
          </a:bodyPr>
          <a:lstStyle/>
          <a:p>
            <a:pPr indent="431800" algn="just"/>
            <a:r>
              <a:rPr lang="ru-RU" sz="1400" dirty="0" smtClean="0">
                <a:cs typeface="Times New Roman" pitchFamily="18" charset="0"/>
              </a:rPr>
              <a:t> </a:t>
            </a:r>
            <a:endParaRPr lang="ru-RU" sz="1400" dirty="0" smtClean="0"/>
          </a:p>
          <a:p>
            <a:pPr indent="431800" algn="just"/>
            <a:endParaRPr lang="ru-RU" sz="1000" dirty="0" smtClean="0"/>
          </a:p>
          <a:p>
            <a:pPr indent="431800" algn="just"/>
            <a:r>
              <a:rPr lang="ru-RU" sz="1400" dirty="0" smtClean="0">
                <a:cs typeface="Times New Roman" pitchFamily="18" charset="0"/>
              </a:rPr>
              <a:t> </a:t>
            </a:r>
            <a:endParaRPr lang="ru-RU" sz="1400" dirty="0">
              <a:cs typeface="Times New Roman" pitchFamily="18" charset="0"/>
            </a:endParaRPr>
          </a:p>
        </p:txBody>
      </p:sp>
      <p:graphicFrame>
        <p:nvGraphicFramePr>
          <p:cNvPr id="1026" name="Object 1"/>
          <p:cNvGraphicFramePr>
            <a:graphicFrameLocks noChangeAspect="1"/>
          </p:cNvGraphicFramePr>
          <p:nvPr/>
        </p:nvGraphicFramePr>
        <p:xfrm>
          <a:off x="142844" y="214290"/>
          <a:ext cx="4661929" cy="6288110"/>
        </p:xfrm>
        <a:graphic>
          <a:graphicData uri="http://schemas.openxmlformats.org/presentationml/2006/ole">
            <p:oleObj spid="_x0000_s1026" name="Acrobat Document" r:id="rId3" imgW="6693480" imgH="9472320" progId="AcroExch.Document.7">
              <p:embed/>
            </p:oleObj>
          </a:graphicData>
        </a:graphic>
      </p:graphicFrame>
      <p:sp>
        <p:nvSpPr>
          <p:cNvPr id="1027" name="Rectangle 3"/>
          <p:cNvSpPr>
            <a:spLocks noChangeArrowheads="1"/>
          </p:cNvSpPr>
          <p:nvPr/>
        </p:nvSpPr>
        <p:spPr bwMode="auto">
          <a:xfrm rot="10800000" flipV="1">
            <a:off x="5143504" y="785703"/>
            <a:ext cx="364333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ea typeface="Times New Roman" pitchFamily="18" charset="0"/>
                <a:cs typeface="Times New Roman" pitchFamily="18" charset="0"/>
              </a:rPr>
              <a:t>Подпрограммы:</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300"/>
              </a:spcAft>
              <a:buClrTx/>
              <a:buSzTx/>
              <a:buFontTx/>
              <a:buNone/>
              <a:tabLst/>
            </a:pPr>
            <a:r>
              <a:rPr kumimoji="0" lang="ru-RU" sz="1400" b="1" i="1" u="none" strike="noStrike" cap="none" normalizeH="0" baseline="0" dirty="0" smtClean="0">
                <a:ln>
                  <a:noFill/>
                </a:ln>
                <a:solidFill>
                  <a:srgbClr val="003399"/>
                </a:solidFill>
                <a:effectLst/>
                <a:latin typeface="Times New Roman" pitchFamily="18" charset="0"/>
                <a:ea typeface="Times New Roman" pitchFamily="18" charset="0"/>
                <a:cs typeface="Times New Roman" pitchFamily="18" charset="0"/>
              </a:rPr>
              <a:t>1. «Комплексные меры по ограничению потребления табака и алкоголя в  Тюменской области на 2013 - 2017 годы».</a:t>
            </a:r>
            <a:endParaRPr kumimoji="0" lang="ru-RU" sz="1400" b="1" i="1" u="none" strike="noStrike" cap="none" normalizeH="0" baseline="0" dirty="0" smtClean="0">
              <a:ln>
                <a:noFill/>
              </a:ln>
              <a:solidFill>
                <a:srgbClr val="003399"/>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300"/>
              </a:spcAft>
              <a:buClrTx/>
              <a:buSzTx/>
              <a:buFontTx/>
              <a:buNone/>
              <a:tabLs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2. «Формирование культуры здорового питания населения Тюменской области на 2013 - 2017 годы».</a:t>
            </a:r>
            <a:endParaRPr kumimoji="0" lang="ru-RU" sz="140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300"/>
              </a:spcAft>
              <a:buClrTx/>
              <a:buSzTx/>
              <a:buFontTx/>
              <a:buNone/>
              <a:tabLs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3. «Повышение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уровня физической активности населения Тюменской области на 2013 - 2017 годы».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3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«Выявление и профилактика факторов риска основных хронических неинфекционных заболеваний в учреждениях первичной медико-санитарной помощи Тюменской области на 2013-2017 годы».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300"/>
              </a:spcAft>
              <a:buClrTx/>
              <a:buSzTx/>
              <a:buFontTx/>
              <a:buNone/>
              <a:tabLst/>
            </a:pPr>
            <a:r>
              <a:rPr lang="ru-RU" sz="1400" dirty="0" smtClean="0">
                <a:latin typeface="Times New Roman" pitchFamily="18" charset="0"/>
                <a:ea typeface="Times New Roman" pitchFamily="18" charset="0"/>
                <a:cs typeface="Times New Roman" pitchFamily="18" charset="0"/>
              </a:rPr>
              <a:t>5.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«Профилактика вредных привычек, формирование основ здорового образа жизни,  рационализация питания  среди детей и подростков в Тюменской области на 2013 - 2017 годы».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10" descr="C:\Documents and Settings\Администратор\Мои документы\Мои рисунки\111эмблема.jpg"/>
          <p:cNvPicPr>
            <a:picLocks noChangeAspect="1" noChangeArrowheads="1"/>
          </p:cNvPicPr>
          <p:nvPr/>
        </p:nvPicPr>
        <p:blipFill>
          <a:blip r:embed="rId4"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0"/>
            <a:ext cx="8715436" cy="1015663"/>
          </a:xfrm>
          <a:prstGeom prst="rect">
            <a:avLst/>
          </a:prstGeom>
          <a:solidFill>
            <a:schemeClr val="tx2">
              <a:lumMod val="20000"/>
              <a:lumOff val="80000"/>
            </a:schemeClr>
          </a:solidFill>
        </p:spPr>
        <p:txBody>
          <a:bodyPr wrap="square">
            <a:spAutoFit/>
          </a:bodyPr>
          <a:lstStyle/>
          <a:p>
            <a:pPr algn="ctr">
              <a:defRPr/>
            </a:pPr>
            <a:r>
              <a:rPr lang="ru-RU" altLang="ru-RU" sz="2000" b="1" dirty="0">
                <a:latin typeface="Times New Roman" pitchFamily="18" charset="0"/>
                <a:cs typeface="Times New Roman" pitchFamily="18" charset="0"/>
              </a:rPr>
              <a:t>Подпрограмма 1 </a:t>
            </a:r>
            <a:endParaRPr lang="ru-RU" altLang="ru-RU" sz="2000" b="1" dirty="0" smtClean="0">
              <a:latin typeface="Times New Roman" pitchFamily="18" charset="0"/>
              <a:cs typeface="Times New Roman" pitchFamily="18" charset="0"/>
            </a:endParaRPr>
          </a:p>
          <a:p>
            <a:pPr algn="ctr">
              <a:defRPr/>
            </a:pPr>
            <a:r>
              <a:rPr lang="ru-RU" altLang="ru-RU" sz="2000" b="1" dirty="0" smtClean="0">
                <a:latin typeface="Times New Roman" pitchFamily="18" charset="0"/>
                <a:cs typeface="Times New Roman" pitchFamily="18" charset="0"/>
              </a:rPr>
              <a:t>«</a:t>
            </a:r>
            <a:r>
              <a:rPr lang="ru-RU" altLang="ru-RU" sz="2000" b="1" dirty="0">
                <a:latin typeface="Times New Roman" pitchFamily="18" charset="0"/>
                <a:cs typeface="Times New Roman" pitchFamily="18" charset="0"/>
              </a:rPr>
              <a:t>Комплексные меры по ограничению потребления табака и алкоголя в Тюменской   области на 2013 - 2017 годы»</a:t>
            </a:r>
          </a:p>
        </p:txBody>
      </p:sp>
      <p:sp>
        <p:nvSpPr>
          <p:cNvPr id="3076" name="Прямоугольник 3"/>
          <p:cNvSpPr>
            <a:spLocks noChangeArrowheads="1"/>
          </p:cNvSpPr>
          <p:nvPr/>
        </p:nvSpPr>
        <p:spPr bwMode="auto">
          <a:xfrm>
            <a:off x="214282" y="1071546"/>
            <a:ext cx="8729693" cy="646331"/>
          </a:xfrm>
          <a:prstGeom prst="rect">
            <a:avLst/>
          </a:prstGeom>
          <a:solidFill>
            <a:schemeClr val="accent2">
              <a:lumMod val="40000"/>
              <a:lumOff val="60000"/>
            </a:schemeClr>
          </a:solidFill>
          <a:ln w="9525">
            <a:solidFill>
              <a:schemeClr val="accent2">
                <a:lumMod val="60000"/>
                <a:lumOff val="40000"/>
              </a:schemeClr>
            </a:solidFill>
            <a:miter lim="800000"/>
            <a:headEnd/>
            <a:tailEnd/>
          </a:ln>
        </p:spPr>
        <p:txBody>
          <a:bodyPr wrap="square">
            <a:spAutoFit/>
          </a:bodyPr>
          <a:lstStyle/>
          <a:p>
            <a:pPr algn="ctr"/>
            <a:r>
              <a:rPr lang="ru-RU" b="1" dirty="0">
                <a:latin typeface="Times New Roman" pitchFamily="18" charset="0"/>
                <a:cs typeface="Times New Roman" pitchFamily="18" charset="0"/>
              </a:rPr>
              <a:t>Цель: снижение уровня распространенности потребления табака </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и </a:t>
            </a:r>
            <a:r>
              <a:rPr lang="ru-RU" b="1" dirty="0">
                <a:latin typeface="Times New Roman" pitchFamily="18" charset="0"/>
                <a:cs typeface="Times New Roman" pitchFamily="18" charset="0"/>
              </a:rPr>
              <a:t>алкоголя среди населения Тюменской </a:t>
            </a:r>
            <a:r>
              <a:rPr lang="ru-RU" b="1" dirty="0" smtClean="0">
                <a:latin typeface="Times New Roman" pitchFamily="18" charset="0"/>
                <a:cs typeface="Times New Roman" pitchFamily="18" charset="0"/>
              </a:rPr>
              <a:t>области</a:t>
            </a:r>
            <a:endParaRPr lang="ru-RU" b="1" dirty="0">
              <a:latin typeface="Times New Roman" pitchFamily="18" charset="0"/>
              <a:cs typeface="Times New Roman" pitchFamily="18" charset="0"/>
            </a:endParaRPr>
          </a:p>
        </p:txBody>
      </p:sp>
      <p:sp>
        <p:nvSpPr>
          <p:cNvPr id="7" name="Прямоугольник 6"/>
          <p:cNvSpPr/>
          <p:nvPr/>
        </p:nvSpPr>
        <p:spPr>
          <a:xfrm>
            <a:off x="214282" y="1785926"/>
            <a:ext cx="4214842" cy="1815882"/>
          </a:xfrm>
          <a:prstGeom prst="rect">
            <a:avLst/>
          </a:prstGeom>
          <a:solidFill>
            <a:schemeClr val="accent2">
              <a:lumMod val="20000"/>
              <a:lumOff val="80000"/>
            </a:schemeClr>
          </a:solidFill>
        </p:spPr>
        <p:txBody>
          <a:bodyPr wrap="square">
            <a:spAutoFit/>
          </a:bodyPr>
          <a:lstStyle/>
          <a:p>
            <a:pPr algn="just"/>
            <a:r>
              <a:rPr lang="ru-RU" sz="1600" dirty="0" smtClean="0">
                <a:latin typeface="Times New Roman" pitchFamily="18" charset="0"/>
                <a:cs typeface="Times New Roman" pitchFamily="18" charset="0"/>
              </a:rPr>
              <a:t>Совершенствование механизмов исполнения действующего федерального законодательства об ограничении потребления табака в целях создания благоприятной общественной среды для отказа от курения и ограничения потребления табака. 	</a:t>
            </a:r>
          </a:p>
        </p:txBody>
      </p:sp>
      <p:sp>
        <p:nvSpPr>
          <p:cNvPr id="8" name="Прямоугольник 7"/>
          <p:cNvSpPr/>
          <p:nvPr/>
        </p:nvSpPr>
        <p:spPr>
          <a:xfrm>
            <a:off x="4572000" y="1785926"/>
            <a:ext cx="4357718" cy="1815882"/>
          </a:xfrm>
          <a:prstGeom prst="rect">
            <a:avLst/>
          </a:prstGeom>
          <a:solidFill>
            <a:schemeClr val="accent2">
              <a:lumMod val="20000"/>
              <a:lumOff val="80000"/>
            </a:schemeClr>
          </a:solidFill>
        </p:spPr>
        <p:txBody>
          <a:bodyPr wrap="square">
            <a:spAutoFit/>
          </a:bodyPr>
          <a:lstStyle/>
          <a:p>
            <a:pPr algn="just"/>
            <a:r>
              <a:rPr lang="ru-RU" sz="1600" dirty="0" smtClean="0">
                <a:latin typeface="Times New Roman" pitchFamily="18" charset="0"/>
                <a:cs typeface="Times New Roman" pitchFamily="18" charset="0"/>
              </a:rPr>
              <a:t>Повышение информированности населения о вреде активного и пассивного потребления табака, о злоупотреблении алкоголем и о способах их преодоления. Формирование в общественном сознании установок о неприемлемости потребления табака и чрезмерного потребления алкоголя в обществе.</a:t>
            </a:r>
          </a:p>
        </p:txBody>
      </p:sp>
      <p:sp>
        <p:nvSpPr>
          <p:cNvPr id="9" name="Прямоугольник 8"/>
          <p:cNvSpPr/>
          <p:nvPr/>
        </p:nvSpPr>
        <p:spPr>
          <a:xfrm>
            <a:off x="214282" y="3714752"/>
            <a:ext cx="4214842" cy="1571636"/>
          </a:xfrm>
          <a:prstGeom prst="rect">
            <a:avLst/>
          </a:prstGeom>
          <a:solidFill>
            <a:schemeClr val="accent2">
              <a:lumMod val="20000"/>
              <a:lumOff val="80000"/>
            </a:schemeClr>
          </a:solidFill>
        </p:spPr>
        <p:txBody>
          <a:bodyPr wrap="square">
            <a:spAutoFit/>
          </a:bodyPr>
          <a:lstStyle/>
          <a:p>
            <a:r>
              <a:rPr lang="ru-RU" sz="1600" dirty="0" smtClean="0">
                <a:latin typeface="Times New Roman" pitchFamily="18" charset="0"/>
                <a:cs typeface="Times New Roman" pitchFamily="18" charset="0"/>
              </a:rPr>
              <a:t>Совершенствование системы подготовки медицинских кадров, педагогов, психологов для обеспечения помощи в профилактике и прекращении потребления табака, а так же отказе от злоупотребления алкогольной продукцией населением. 	</a:t>
            </a:r>
          </a:p>
        </p:txBody>
      </p:sp>
      <p:sp>
        <p:nvSpPr>
          <p:cNvPr id="10" name="Прямоугольник 9"/>
          <p:cNvSpPr/>
          <p:nvPr/>
        </p:nvSpPr>
        <p:spPr>
          <a:xfrm>
            <a:off x="4572000" y="3714752"/>
            <a:ext cx="4357718" cy="1569660"/>
          </a:xfrm>
          <a:prstGeom prst="rect">
            <a:avLst/>
          </a:prstGeom>
          <a:solidFill>
            <a:schemeClr val="accent2">
              <a:lumMod val="20000"/>
              <a:lumOff val="80000"/>
            </a:schemeClr>
          </a:solidFill>
        </p:spPr>
        <p:txBody>
          <a:bodyPr wrap="square">
            <a:spAutoFit/>
          </a:bodyPr>
          <a:lstStyle/>
          <a:p>
            <a:pPr algn="just"/>
            <a:r>
              <a:rPr lang="ru-RU" sz="1600" dirty="0" smtClean="0">
                <a:latin typeface="Times New Roman" pitchFamily="18" charset="0"/>
                <a:cs typeface="Times New Roman" pitchFamily="18" charset="0"/>
              </a:rPr>
              <a:t>Внедрение программ борьбы с </a:t>
            </a:r>
            <a:r>
              <a:rPr lang="ru-RU" sz="1600" dirty="0" err="1" smtClean="0">
                <a:latin typeface="Times New Roman" pitchFamily="18" charset="0"/>
                <a:cs typeface="Times New Roman" pitchFamily="18" charset="0"/>
              </a:rPr>
              <a:t>табакокурением</a:t>
            </a:r>
            <a:r>
              <a:rPr lang="ru-RU" sz="1600" dirty="0" smtClean="0">
                <a:latin typeface="Times New Roman" pitchFamily="18" charset="0"/>
                <a:cs typeface="Times New Roman" pitchFamily="18" charset="0"/>
              </a:rPr>
              <a:t> и злоупотреблением алкоголем, лечения табачной зависимости в региональную систему здравоохранения и создание налаженной службы помощи в преодолении потребления табака в системе здравоохранения. 	</a:t>
            </a:r>
          </a:p>
        </p:txBody>
      </p:sp>
      <p:sp>
        <p:nvSpPr>
          <p:cNvPr id="11" name="Прямоугольник 10"/>
          <p:cNvSpPr/>
          <p:nvPr/>
        </p:nvSpPr>
        <p:spPr>
          <a:xfrm>
            <a:off x="214282" y="5429264"/>
            <a:ext cx="8715436" cy="954107"/>
          </a:xfrm>
          <a:prstGeom prst="rect">
            <a:avLst/>
          </a:prstGeom>
          <a:solidFill>
            <a:schemeClr val="accent3">
              <a:lumMod val="20000"/>
              <a:lumOff val="80000"/>
            </a:schemeClr>
          </a:solidFill>
        </p:spPr>
        <p:txBody>
          <a:bodyPr wrap="square">
            <a:spAutoFit/>
          </a:bodyPr>
          <a:lstStyle/>
          <a:p>
            <a:pPr algn="ctr"/>
            <a:r>
              <a:rPr lang="ru-RU" sz="1400" b="1" dirty="0" smtClean="0">
                <a:latin typeface="Times New Roman" pitchFamily="18" charset="0"/>
                <a:cs typeface="Times New Roman" pitchFamily="18" charset="0"/>
              </a:rPr>
              <a:t>Целевые показатели (данные департамента здравоохранения  Тюменской области)</a:t>
            </a:r>
          </a:p>
          <a:p>
            <a:pPr indent="360000" algn="just" fontAlgn="ctr"/>
            <a:r>
              <a:rPr lang="ru-RU" sz="1400" b="1" dirty="0" smtClean="0">
                <a:latin typeface="Times New Roman" pitchFamily="18" charset="0"/>
                <a:cs typeface="Times New Roman" pitchFamily="18" charset="0"/>
              </a:rPr>
              <a:t>1. Увеличение доли желающих отказаться от потребления табака: план 36%, выполнение – 70,1%.</a:t>
            </a:r>
          </a:p>
          <a:p>
            <a:pPr indent="360000" algn="just" fontAlgn="ctr"/>
            <a:r>
              <a:rPr lang="ru-RU" sz="1400" b="1" dirty="0" smtClean="0">
                <a:latin typeface="Times New Roman" pitchFamily="18" charset="0"/>
                <a:cs typeface="Times New Roman" pitchFamily="18" charset="0"/>
              </a:rPr>
              <a:t>2. Снижение распространенности потребления табака среди взрослого населения на 7% к 2017 году:</a:t>
            </a:r>
          </a:p>
          <a:p>
            <a:pPr indent="360000" algn="just" fontAlgn="ctr"/>
            <a:r>
              <a:rPr lang="ru-RU" sz="1400" b="1" dirty="0" smtClean="0">
                <a:latin typeface="Times New Roman" pitchFamily="18" charset="0"/>
                <a:cs typeface="Times New Roman" pitchFamily="18" charset="0"/>
              </a:rPr>
              <a:t>снижение на 26,9%.</a:t>
            </a:r>
          </a:p>
        </p:txBody>
      </p:sp>
      <p:sp>
        <p:nvSpPr>
          <p:cNvPr id="6" name="Номер слайда 5"/>
          <p:cNvSpPr>
            <a:spLocks noGrp="1"/>
          </p:cNvSpPr>
          <p:nvPr>
            <p:ph type="sldNum" sz="quarter" idx="12"/>
          </p:nvPr>
        </p:nvSpPr>
        <p:spPr>
          <a:xfrm>
            <a:off x="6572264" y="6500834"/>
            <a:ext cx="2571736" cy="357166"/>
          </a:xfrm>
        </p:spPr>
        <p:txBody>
          <a:bodyPr/>
          <a:lstStyle/>
          <a:p>
            <a:fld id="{308739B8-7829-49D9-8428-EE46A7517769}" type="slidenum">
              <a:rPr lang="ru-RU" smtClean="0"/>
              <a:pPr/>
              <a:t>11</a:t>
            </a:fld>
            <a:endParaRPr lang="ru-RU"/>
          </a:p>
        </p:txBody>
      </p:sp>
      <p:pic>
        <p:nvPicPr>
          <p:cNvPr id="12"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428595" y="1571612"/>
          <a:ext cx="3917955" cy="4857784"/>
        </p:xfrm>
        <a:graphic>
          <a:graphicData uri="http://schemas.openxmlformats.org/presentationml/2006/ole">
            <p:oleObj spid="_x0000_s20482" name="Документ" r:id="rId3" imgW="5975649" imgH="8967180" progId="Word.Document.12">
              <p:embed/>
            </p:oleObj>
          </a:graphicData>
        </a:graphic>
      </p:graphicFrame>
      <p:graphicFrame>
        <p:nvGraphicFramePr>
          <p:cNvPr id="20483" name="Object 3"/>
          <p:cNvGraphicFramePr>
            <a:graphicFrameLocks noChangeAspect="1"/>
          </p:cNvGraphicFramePr>
          <p:nvPr/>
        </p:nvGraphicFramePr>
        <p:xfrm>
          <a:off x="4714876" y="1571612"/>
          <a:ext cx="4081331" cy="4857784"/>
        </p:xfrm>
        <a:graphic>
          <a:graphicData uri="http://schemas.openxmlformats.org/presentationml/2006/ole">
            <p:oleObj spid="_x0000_s20483" name="Документ" r:id="rId4" imgW="5975649" imgH="6790907" progId="Word.Document.12">
              <p:embed/>
            </p:oleObj>
          </a:graphicData>
        </a:graphic>
      </p:graphicFrame>
      <p:sp>
        <p:nvSpPr>
          <p:cNvPr id="20485" name="Rectangle 5"/>
          <p:cNvSpPr>
            <a:spLocks noChangeArrowheads="1"/>
          </p:cNvSpPr>
          <p:nvPr/>
        </p:nvSpPr>
        <p:spPr bwMode="auto">
          <a:xfrm>
            <a:off x="0" y="85723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fontAlgn="base">
              <a:spcBef>
                <a:spcPct val="0"/>
              </a:spcBef>
              <a:spcAft>
                <a:spcPct val="0"/>
              </a:spcAft>
              <a:tabLst>
                <a:tab pos="342900" algn="ct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2014 -2015 гг. опрошено 902 респондента (2015 г. – 425; 2014 г. – 477): </a:t>
            </a:r>
            <a:r>
              <a:rPr lang="ru-RU" sz="1400" dirty="0" smtClean="0">
                <a:latin typeface="Times New Roman" pitchFamily="18" charset="0"/>
                <a:ea typeface="Calibri" pitchFamily="34" charset="0"/>
                <a:cs typeface="Times New Roman" pitchFamily="18" charset="0"/>
              </a:rPr>
              <a:t>33% - мужчины, 67% -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женщины, из них 65,6% городское население и 34,4% – сельское. </a:t>
            </a:r>
          </a:p>
        </p:txBody>
      </p:sp>
      <p:sp>
        <p:nvSpPr>
          <p:cNvPr id="20486" name="Rectangle 6"/>
          <p:cNvSpPr>
            <a:spLocks noChangeArrowheads="1"/>
          </p:cNvSpPr>
          <p:nvPr/>
        </p:nvSpPr>
        <p:spPr bwMode="auto">
          <a:xfrm>
            <a:off x="-1" y="0"/>
            <a:ext cx="9144001" cy="70788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ru-RU" sz="2000" b="1" smtClean="0">
                <a:latin typeface="Times New Roman" pitchFamily="18" charset="0"/>
                <a:ea typeface="Times New Roman" pitchFamily="18" charset="0"/>
                <a:cs typeface="Times New Roman" pitchFamily="18" charset="0"/>
              </a:rPr>
              <a:t>О</a:t>
            </a:r>
            <a:r>
              <a:rPr kumimoji="0" lang="ru-RU" sz="2000" b="1" i="0" u="none" strike="noStrike" cap="none" normalizeH="0" baseline="0" smtClean="0">
                <a:ln>
                  <a:noFill/>
                </a:ln>
                <a:effectLst/>
                <a:latin typeface="Times New Roman" pitchFamily="18" charset="0"/>
                <a:ea typeface="Times New Roman" pitchFamily="18" charset="0"/>
                <a:cs typeface="Times New Roman" pitchFamily="18" charset="0"/>
              </a:rPr>
              <a:t>прос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взрослого населения Тюменской области</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об отношении к </a:t>
            </a:r>
            <a:r>
              <a:rPr kumimoji="0" lang="ru-RU" sz="2000" b="1" i="0" u="none" strike="noStrike" cap="none" normalizeH="0" baseline="0" dirty="0" err="1" smtClean="0">
                <a:ln>
                  <a:noFill/>
                </a:ln>
                <a:effectLst/>
                <a:latin typeface="Times New Roman" pitchFamily="18" charset="0"/>
                <a:ea typeface="Times New Roman" pitchFamily="18" charset="0"/>
                <a:cs typeface="Times New Roman" pitchFamily="18" charset="0"/>
              </a:rPr>
              <a:t>табакокурению</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  в динамике за 2014 -2015 гг.</a:t>
            </a:r>
            <a:endParaRPr kumimoji="0" lang="ru-RU" sz="2000" b="1" i="0" u="none" strike="noStrike" cap="none" normalizeH="0" baseline="0" dirty="0" smtClean="0">
              <a:ln>
                <a:noFill/>
              </a:ln>
              <a:effectLst/>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6858016" y="6500834"/>
            <a:ext cx="2285984" cy="357166"/>
          </a:xfrm>
        </p:spPr>
        <p:txBody>
          <a:bodyPr/>
          <a:lstStyle/>
          <a:p>
            <a:fld id="{308739B8-7829-49D9-8428-EE46A7517769}" type="slidenum">
              <a:rPr lang="ru-RU" smtClean="0"/>
              <a:pPr/>
              <a:t>12</a:t>
            </a:fld>
            <a:endParaRPr lang="ru-RU" dirty="0"/>
          </a:p>
        </p:txBody>
      </p:sp>
      <p:pic>
        <p:nvPicPr>
          <p:cNvPr id="8" name="Picture 10" descr="C:\Documents and Settings\Администратор\Мои документы\Мои рисунки\111эмблема.jpg"/>
          <p:cNvPicPr>
            <a:picLocks noChangeAspect="1" noChangeArrowheads="1"/>
          </p:cNvPicPr>
          <p:nvPr/>
        </p:nvPicPr>
        <p:blipFill>
          <a:blip r:embed="rId5"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3399"/>
                </a:solidFill>
                <a:effectLst/>
                <a:latin typeface="Times New Roman" pitchFamily="18" charset="0"/>
                <a:ea typeface="Calibri" pitchFamily="34" charset="0"/>
                <a:cs typeface="Times New Roman" pitchFamily="18" charset="0"/>
              </a:rPr>
              <a:t>Наличие заболеваний в анамнезе респондентов (%)</a:t>
            </a:r>
            <a:endParaRPr kumimoji="0" lang="ru-RU" sz="2000" b="1" i="0" u="none" strike="noStrike" cap="none" normalizeH="0" baseline="0" dirty="0" smtClean="0">
              <a:ln>
                <a:noFill/>
              </a:ln>
              <a:solidFill>
                <a:srgbClr val="003399"/>
              </a:solidFill>
              <a:effectLst/>
              <a:latin typeface="Arial" pitchFamily="34" charset="0"/>
            </a:endParaRPr>
          </a:p>
        </p:txBody>
      </p:sp>
      <p:graphicFrame>
        <p:nvGraphicFramePr>
          <p:cNvPr id="3" name="Таблица 2"/>
          <p:cNvGraphicFramePr>
            <a:graphicFrameLocks noGrp="1"/>
          </p:cNvGraphicFramePr>
          <p:nvPr/>
        </p:nvGraphicFramePr>
        <p:xfrm>
          <a:off x="500034" y="642918"/>
          <a:ext cx="8286808" cy="2055694"/>
        </p:xfrm>
        <a:graphic>
          <a:graphicData uri="http://schemas.openxmlformats.org/drawingml/2006/table">
            <a:tbl>
              <a:tblPr/>
              <a:tblGrid>
                <a:gridCol w="1137342"/>
                <a:gridCol w="704305"/>
                <a:gridCol w="779159"/>
                <a:gridCol w="879656"/>
                <a:gridCol w="678661"/>
                <a:gridCol w="849991"/>
                <a:gridCol w="849991"/>
                <a:gridCol w="779159"/>
                <a:gridCol w="771288"/>
                <a:gridCol w="857256"/>
              </a:tblGrid>
              <a:tr h="357190">
                <a:tc rowSpan="2">
                  <a:txBody>
                    <a:bodyPr/>
                    <a:lstStyle/>
                    <a:p>
                      <a:pPr algn="ctr">
                        <a:lnSpc>
                          <a:spcPct val="115000"/>
                        </a:lnSpc>
                        <a:spcAft>
                          <a:spcPts val="0"/>
                        </a:spcAft>
                      </a:pPr>
                      <a:r>
                        <a:rPr lang="ru-RU" sz="1200" dirty="0">
                          <a:latin typeface="Times New Roman"/>
                          <a:ea typeface="Times New Roman"/>
                          <a:cs typeface="Times New Roman"/>
                        </a:rPr>
                        <a:t>респонденты</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ru-RU" sz="1200">
                          <a:latin typeface="Times New Roman"/>
                          <a:ea typeface="Times New Roman"/>
                          <a:cs typeface="Times New Roman"/>
                        </a:rPr>
                        <a:t>не указали на наличие заболеваний в анамнезе</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latin typeface="Times New Roman"/>
                          <a:ea typeface="Times New Roman"/>
                          <a:cs typeface="Times New Roman"/>
                        </a:rPr>
                        <a:t>указали 1 заболевание</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latin typeface="Times New Roman"/>
                          <a:ea typeface="Times New Roman"/>
                          <a:cs typeface="Times New Roman"/>
                        </a:rPr>
                        <a:t>указали 2 и более заболеваний</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78465">
                <a:tc v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оба пола</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мужчины</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женщины</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оба пола</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мужчины</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женщины</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оба пола</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мужчины</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женщины</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lnSpc>
                          <a:spcPct val="115000"/>
                        </a:lnSpc>
                        <a:spcAft>
                          <a:spcPts val="0"/>
                        </a:spcAft>
                      </a:pPr>
                      <a:r>
                        <a:rPr lang="ru-RU" sz="1200">
                          <a:latin typeface="Times New Roman"/>
                          <a:ea typeface="Times New Roman"/>
                          <a:cs typeface="Times New Roman"/>
                        </a:rPr>
                        <a:t>курящие</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16,9</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49,2</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42,2</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42,7</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38,1</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51,5</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10,4</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12,7</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6,1</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a:lnSpc>
                          <a:spcPct val="115000"/>
                        </a:lnSpc>
                        <a:spcAft>
                          <a:spcPts val="0"/>
                        </a:spcAft>
                      </a:pPr>
                      <a:r>
                        <a:rPr lang="ru-RU" sz="1200">
                          <a:latin typeface="Times New Roman"/>
                          <a:ea typeface="Times New Roman"/>
                          <a:cs typeface="Times New Roman"/>
                        </a:rPr>
                        <a:t>некурящие</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16,4</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61,5</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14,4</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78,6</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38,5</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80,4</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5,2</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a:lnSpc>
                          <a:spcPct val="115000"/>
                        </a:lnSpc>
                        <a:spcAft>
                          <a:spcPts val="0"/>
                        </a:spcAft>
                      </a:pPr>
                      <a:r>
                        <a:rPr lang="ru-RU" sz="1200">
                          <a:solidFill>
                            <a:srgbClr val="000000"/>
                          </a:solidFill>
                          <a:latin typeface="Times New Roman"/>
                          <a:ea typeface="Times New Roman"/>
                          <a:cs typeface="Times New Roman"/>
                        </a:rPr>
                        <a:t>бросившие курить</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54,5</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57,1</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50</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cs typeface="Times New Roman"/>
                        </a:rPr>
                        <a:t>36,4</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28,6</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50,0</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9,1</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a:solidFill>
                            <a:srgbClr val="000000"/>
                          </a:solidFill>
                          <a:latin typeface="Times New Roman"/>
                          <a:ea typeface="Times New Roman"/>
                          <a:cs typeface="Times New Roman"/>
                        </a:rPr>
                        <a:t>14,3</a:t>
                      </a:r>
                      <a:endParaRPr lang="ru-RU" sz="120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00000"/>
                          </a:solidFill>
                          <a:latin typeface="Times New Roman"/>
                          <a:ea typeface="Times New Roman"/>
                          <a:cs typeface="Times New Roman"/>
                        </a:rPr>
                        <a:t>-</a:t>
                      </a:r>
                      <a:endParaRPr lang="ru-RU" sz="1200" dirty="0">
                        <a:latin typeface="Calibri"/>
                        <a:ea typeface="Calibri"/>
                        <a:cs typeface="Times New Roman"/>
                      </a:endParaRPr>
                    </a:p>
                  </a:txBody>
                  <a:tcPr marL="68532" marR="685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Диаграмма 3"/>
          <p:cNvGraphicFramePr>
            <a:graphicFrameLocks/>
          </p:cNvGraphicFramePr>
          <p:nvPr/>
        </p:nvGraphicFramePr>
        <p:xfrm>
          <a:off x="428596" y="2714620"/>
          <a:ext cx="8401067" cy="3767138"/>
        </p:xfrm>
        <a:graphic>
          <a:graphicData uri="http://schemas.openxmlformats.org/drawingml/2006/chart">
            <c:chart xmlns:c="http://schemas.openxmlformats.org/drawingml/2006/chart" xmlns:r="http://schemas.openxmlformats.org/officeDocument/2006/relationships" r:id="rId2"/>
          </a:graphicData>
        </a:graphic>
      </p:graphicFrame>
      <p:sp>
        <p:nvSpPr>
          <p:cNvPr id="5" name="Номер слайда 4"/>
          <p:cNvSpPr>
            <a:spLocks noGrp="1"/>
          </p:cNvSpPr>
          <p:nvPr>
            <p:ph type="sldNum" sz="quarter" idx="12"/>
          </p:nvPr>
        </p:nvSpPr>
        <p:spPr>
          <a:xfrm>
            <a:off x="6643702" y="6429396"/>
            <a:ext cx="2500298" cy="428604"/>
          </a:xfrm>
        </p:spPr>
        <p:txBody>
          <a:bodyPr/>
          <a:lstStyle/>
          <a:p>
            <a:fld id="{308739B8-7829-49D9-8428-EE46A7517769}" type="slidenum">
              <a:rPr lang="ru-RU" smtClean="0"/>
              <a:pPr/>
              <a:t>13</a:t>
            </a:fld>
            <a:endParaRPr lang="ru-RU" dirty="0"/>
          </a:p>
        </p:txBody>
      </p:sp>
      <p:pic>
        <p:nvPicPr>
          <p:cNvPr id="6"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nvGraphicFramePr>
        <p:xfrm>
          <a:off x="142844" y="3286124"/>
          <a:ext cx="9001156" cy="3571876"/>
        </p:xfrm>
        <a:graphic>
          <a:graphicData uri="http://schemas.openxmlformats.org/drawingml/2006/chart">
            <c:chart xmlns:c="http://schemas.openxmlformats.org/drawingml/2006/chart" xmlns:r="http://schemas.openxmlformats.org/officeDocument/2006/relationships" r:id="rId2"/>
          </a:graphicData>
        </a:graphic>
      </p:graphicFrame>
      <p:sp>
        <p:nvSpPr>
          <p:cNvPr id="27649" name="Rectangle 1"/>
          <p:cNvSpPr>
            <a:spLocks noChangeArrowheads="1"/>
          </p:cNvSpPr>
          <p:nvPr/>
        </p:nvSpPr>
        <p:spPr bwMode="auto">
          <a:xfrm>
            <a:off x="0" y="300037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3399"/>
                </a:solidFill>
                <a:effectLst/>
                <a:latin typeface="Times New Roman" pitchFamily="18" charset="0"/>
                <a:ea typeface="Calibri" pitchFamily="34" charset="0"/>
                <a:cs typeface="Times New Roman" pitchFamily="18" charset="0"/>
              </a:rPr>
              <a:t>«Какие методы борьбы с </a:t>
            </a:r>
            <a:r>
              <a:rPr kumimoji="0" lang="ru-RU" sz="1600" b="1" i="0" u="none" strike="noStrike" cap="none" normalizeH="0" baseline="0" dirty="0" err="1" smtClean="0">
                <a:ln>
                  <a:noFill/>
                </a:ln>
                <a:solidFill>
                  <a:srgbClr val="003399"/>
                </a:solidFill>
                <a:effectLst/>
                <a:latin typeface="Times New Roman" pitchFamily="18" charset="0"/>
                <a:ea typeface="Calibri" pitchFamily="34" charset="0"/>
                <a:cs typeface="Times New Roman" pitchFamily="18" charset="0"/>
              </a:rPr>
              <a:t>табакокурением</a:t>
            </a:r>
            <a:r>
              <a:rPr kumimoji="0" lang="ru-RU" sz="1600" b="1" i="0" u="none" strike="noStrike" cap="none" normalizeH="0" baseline="0" dirty="0" smtClean="0">
                <a:ln>
                  <a:noFill/>
                </a:ln>
                <a:solidFill>
                  <a:srgbClr val="003399"/>
                </a:solidFill>
                <a:effectLst/>
                <a:latin typeface="Times New Roman" pitchFamily="18" charset="0"/>
                <a:ea typeface="Calibri" pitchFamily="34" charset="0"/>
                <a:cs typeface="Times New Roman" pitchFamily="18" charset="0"/>
              </a:rPr>
              <a:t> Вы считаете действенными?» (%)</a:t>
            </a:r>
            <a:endParaRPr kumimoji="0" lang="ru-RU" sz="1600" b="1" i="0" u="none" strike="noStrike" cap="none" normalizeH="0" baseline="0" dirty="0" smtClean="0">
              <a:ln>
                <a:noFill/>
              </a:ln>
              <a:solidFill>
                <a:srgbClr val="003399"/>
              </a:solidFill>
              <a:effectLst/>
              <a:latin typeface="Arial" pitchFamily="34" charset="0"/>
            </a:endParaRPr>
          </a:p>
        </p:txBody>
      </p:sp>
      <p:graphicFrame>
        <p:nvGraphicFramePr>
          <p:cNvPr id="4" name="Диаграмма 3"/>
          <p:cNvGraphicFramePr/>
          <p:nvPr/>
        </p:nvGraphicFramePr>
        <p:xfrm>
          <a:off x="4000464" y="0"/>
          <a:ext cx="5143536" cy="2886076"/>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85720" y="428604"/>
            <a:ext cx="3500462" cy="1169551"/>
          </a:xfrm>
          <a:prstGeom prst="rect">
            <a:avLst/>
          </a:prstGeom>
        </p:spPr>
        <p:txBody>
          <a:bodyPr wrap="square">
            <a:spAutoFit/>
          </a:bodyPr>
          <a:lstStyle/>
          <a:p>
            <a:pPr algn="ctr"/>
            <a:r>
              <a:rPr lang="ru-RU" sz="1400" b="1" dirty="0" smtClean="0">
                <a:solidFill>
                  <a:srgbClr val="003399"/>
                </a:solidFill>
                <a:latin typeface="Times New Roman" pitchFamily="18" charset="0"/>
                <a:cs typeface="Times New Roman" pitchFamily="18" charset="0"/>
              </a:rPr>
              <a:t> «Ваше отношение к Федеральному закону № 15-ФЗ «Об охране здоровья граждан от воздействия окружающего табачного дыма и последствий потребления табака»?» (%) </a:t>
            </a:r>
            <a:endParaRPr lang="ru-RU" sz="1400" b="1" dirty="0">
              <a:solidFill>
                <a:srgbClr val="003399"/>
              </a:solidFill>
              <a:latin typeface="Times New Roman" pitchFamily="18" charset="0"/>
              <a:cs typeface="Times New Roman" pitchFamily="18" charset="0"/>
            </a:endParaRPr>
          </a:p>
        </p:txBody>
      </p:sp>
      <p:sp>
        <p:nvSpPr>
          <p:cNvPr id="6" name="Овал 5"/>
          <p:cNvSpPr/>
          <p:nvPr/>
        </p:nvSpPr>
        <p:spPr>
          <a:xfrm>
            <a:off x="4143372" y="285728"/>
            <a:ext cx="1357322" cy="5000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10" descr="C:\Documents and Settings\Администратор\Мои документы\Мои рисунки\111эмблема.jpg"/>
          <p:cNvPicPr>
            <a:picLocks noChangeAspect="1" noChangeArrowheads="1"/>
          </p:cNvPicPr>
          <p:nvPr/>
        </p:nvPicPr>
        <p:blipFill>
          <a:blip r:embed="rId4"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
        <p:nvSpPr>
          <p:cNvPr id="8" name="Номер слайда 7"/>
          <p:cNvSpPr>
            <a:spLocks noGrp="1"/>
          </p:cNvSpPr>
          <p:nvPr>
            <p:ph type="sldNum" sz="quarter" idx="12"/>
          </p:nvPr>
        </p:nvSpPr>
        <p:spPr>
          <a:xfrm>
            <a:off x="6572264" y="6500834"/>
            <a:ext cx="2571736" cy="357166"/>
          </a:xfrm>
        </p:spPr>
        <p:txBody>
          <a:bodyPr/>
          <a:lstStyle/>
          <a:p>
            <a:fld id="{308739B8-7829-49D9-8428-EE46A7517769}" type="slidenum">
              <a:rPr lang="ru-RU" smtClean="0"/>
              <a:pPr/>
              <a:t>14</a:t>
            </a:fld>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0" y="4857760"/>
            <a:ext cx="4286280" cy="1569660"/>
          </a:xfrm>
          <a:prstGeom prst="rect">
            <a:avLst/>
          </a:prstGeom>
          <a:solidFill>
            <a:schemeClr val="accent2">
              <a:lumMod val="20000"/>
              <a:lumOff val="80000"/>
            </a:schemeClr>
          </a:solidFill>
        </p:spPr>
        <p:txBody>
          <a:bodyPr wrap="square">
            <a:spAutoFit/>
          </a:bodyPr>
          <a:lstStyle/>
          <a:p>
            <a:pPr lvl="0" indent="450850" algn="just" fontAlgn="base">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возраст от 30 до 50 лет;</a:t>
            </a:r>
          </a:p>
          <a:p>
            <a:pPr lvl="0" indent="450850" algn="just" fontAlgn="base">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 имеет </a:t>
            </a:r>
            <a:r>
              <a:rPr lang="ru-RU" sz="1600" dirty="0" err="1" smtClean="0">
                <a:solidFill>
                  <a:prstClr val="black"/>
                </a:solidFill>
                <a:latin typeface="Times New Roman" pitchFamily="18" charset="0"/>
                <a:ea typeface="Calibri" pitchFamily="34" charset="0"/>
                <a:cs typeface="Times New Roman" pitchFamily="18" charset="0"/>
              </a:rPr>
              <a:t>среднеспециальное</a:t>
            </a:r>
            <a:r>
              <a:rPr lang="ru-RU" sz="1600" dirty="0" smtClean="0">
                <a:solidFill>
                  <a:prstClr val="black"/>
                </a:solidFill>
                <a:latin typeface="Times New Roman" pitchFamily="18" charset="0"/>
                <a:ea typeface="Calibri" pitchFamily="34" charset="0"/>
                <a:cs typeface="Times New Roman" pitchFamily="18" charset="0"/>
              </a:rPr>
              <a:t> образование; </a:t>
            </a:r>
          </a:p>
          <a:p>
            <a:pPr lvl="0" indent="450850" algn="just" fontAlgn="base">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курит от 5 до 30 лет;</a:t>
            </a:r>
          </a:p>
          <a:p>
            <a:pPr lvl="0" indent="450850" algn="just" fontAlgn="base">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курит 10-20 сигарет в день;</a:t>
            </a:r>
          </a:p>
          <a:p>
            <a:pPr lvl="0" indent="450850" algn="just" fontAlgn="base">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как житель города, так и сельской местности.</a:t>
            </a:r>
            <a:endParaRPr lang="ru-RU" sz="1600" dirty="0" smtClean="0">
              <a:solidFill>
                <a:prstClr val="black"/>
              </a:solidFill>
              <a:latin typeface="Arial" pitchFamily="34" charset="0"/>
            </a:endParaRPr>
          </a:p>
        </p:txBody>
      </p:sp>
      <p:sp>
        <p:nvSpPr>
          <p:cNvPr id="4" name="Прямоугольник 3"/>
          <p:cNvSpPr/>
          <p:nvPr/>
        </p:nvSpPr>
        <p:spPr>
          <a:xfrm>
            <a:off x="214282" y="4857760"/>
            <a:ext cx="4214842" cy="1569660"/>
          </a:xfrm>
          <a:prstGeom prst="rect">
            <a:avLst/>
          </a:prstGeom>
          <a:solidFill>
            <a:schemeClr val="accent2">
              <a:lumMod val="20000"/>
              <a:lumOff val="80000"/>
            </a:schemeClr>
          </a:solidFill>
        </p:spPr>
        <p:txBody>
          <a:bodyPr wrap="square">
            <a:spAutoFit/>
          </a:bodyPr>
          <a:lstStyle/>
          <a:p>
            <a:pPr lvl="0" indent="450850" algn="just" eaLnBrk="0" fontAlgn="base" hangingPunct="0">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возраст от 30 до 50 лет;</a:t>
            </a:r>
          </a:p>
          <a:p>
            <a:pPr lvl="0" indent="450850" algn="just" eaLnBrk="0" fontAlgn="base" hangingPunct="0">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имеет </a:t>
            </a:r>
            <a:r>
              <a:rPr lang="ru-RU" sz="1600" dirty="0" err="1" smtClean="0">
                <a:solidFill>
                  <a:prstClr val="black"/>
                </a:solidFill>
                <a:latin typeface="Times New Roman" pitchFamily="18" charset="0"/>
                <a:ea typeface="Calibri" pitchFamily="34" charset="0"/>
                <a:cs typeface="Times New Roman" pitchFamily="18" charset="0"/>
              </a:rPr>
              <a:t>среднеспециальное</a:t>
            </a:r>
            <a:r>
              <a:rPr lang="ru-RU" sz="1600" dirty="0" smtClean="0">
                <a:solidFill>
                  <a:prstClr val="black"/>
                </a:solidFill>
                <a:latin typeface="Times New Roman" pitchFamily="18" charset="0"/>
                <a:ea typeface="Calibri" pitchFamily="34" charset="0"/>
                <a:cs typeface="Times New Roman" pitchFamily="18" charset="0"/>
              </a:rPr>
              <a:t> образование;</a:t>
            </a:r>
          </a:p>
          <a:p>
            <a:pPr lvl="0" indent="450850" algn="just" eaLnBrk="0" fontAlgn="base" hangingPunct="0">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курит от 1 до 20 лет  (2014 г. –5 -10 лет);</a:t>
            </a:r>
          </a:p>
          <a:p>
            <a:pPr lvl="0" indent="450850" algn="just" eaLnBrk="0" fontAlgn="base" hangingPunct="0">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курит до 10 сигарет в день;</a:t>
            </a:r>
          </a:p>
          <a:p>
            <a:pPr lvl="0" indent="450850" algn="just" eaLnBrk="0" fontAlgn="base" hangingPunct="0">
              <a:spcBef>
                <a:spcPct val="0"/>
              </a:spcBef>
              <a:spcAft>
                <a:spcPct val="0"/>
              </a:spcAft>
              <a:buClr>
                <a:srgbClr val="003399"/>
              </a:buClr>
              <a:buFont typeface="Wingdings" pitchFamily="2" charset="2"/>
              <a:buChar char="ü"/>
            </a:pPr>
            <a:r>
              <a:rPr lang="ru-RU" sz="1600" dirty="0" smtClean="0">
                <a:solidFill>
                  <a:prstClr val="black"/>
                </a:solidFill>
                <a:latin typeface="Times New Roman" pitchFamily="18" charset="0"/>
                <a:ea typeface="Calibri" pitchFamily="34" charset="0"/>
                <a:cs typeface="Times New Roman" pitchFamily="18" charset="0"/>
              </a:rPr>
              <a:t>проживает преимущественно в городе.</a:t>
            </a:r>
          </a:p>
          <a:p>
            <a:pPr lvl="0" indent="450850" algn="just" eaLnBrk="0" fontAlgn="base" hangingPunct="0">
              <a:spcBef>
                <a:spcPct val="0"/>
              </a:spcBef>
              <a:spcAft>
                <a:spcPct val="0"/>
              </a:spcAft>
              <a:buClr>
                <a:srgbClr val="003399"/>
              </a:buClr>
              <a:buFont typeface="Wingdings" pitchFamily="2" charset="2"/>
              <a:buChar char="ü"/>
            </a:pPr>
            <a:endParaRPr lang="ru-RU" sz="1600" dirty="0" smtClean="0">
              <a:solidFill>
                <a:prstClr val="black"/>
              </a:solidFill>
              <a:latin typeface="Arial" pitchFamily="34" charset="0"/>
            </a:endParaRPr>
          </a:p>
        </p:txBody>
      </p:sp>
      <p:pic>
        <p:nvPicPr>
          <p:cNvPr id="22531" name="Picture 3" descr="C:\Documents and Settings\1\Рабочий стол\силуэты м и ж\63113292_esenin.jpeg"/>
          <p:cNvPicPr>
            <a:picLocks noChangeAspect="1" noChangeArrowheads="1"/>
          </p:cNvPicPr>
          <p:nvPr/>
        </p:nvPicPr>
        <p:blipFill>
          <a:blip r:embed="rId2"/>
          <a:srcRect/>
          <a:stretch>
            <a:fillRect/>
          </a:stretch>
        </p:blipFill>
        <p:spPr bwMode="auto">
          <a:xfrm>
            <a:off x="6072198" y="1928802"/>
            <a:ext cx="1685925" cy="2130425"/>
          </a:xfrm>
          <a:prstGeom prst="rect">
            <a:avLst/>
          </a:prstGeom>
          <a:noFill/>
        </p:spPr>
      </p:pic>
      <p:pic>
        <p:nvPicPr>
          <p:cNvPr id="22532" name="Picture 4" descr="C:\Documents and Settings\1\Рабочий стол\силуэты м и ж\i1.jpeg"/>
          <p:cNvPicPr>
            <a:picLocks noChangeAspect="1" noChangeArrowheads="1"/>
          </p:cNvPicPr>
          <p:nvPr/>
        </p:nvPicPr>
        <p:blipFill>
          <a:blip r:embed="rId3"/>
          <a:srcRect/>
          <a:stretch>
            <a:fillRect/>
          </a:stretch>
        </p:blipFill>
        <p:spPr bwMode="auto">
          <a:xfrm>
            <a:off x="1285852" y="1928802"/>
            <a:ext cx="1763258" cy="2096181"/>
          </a:xfrm>
          <a:prstGeom prst="rect">
            <a:avLst/>
          </a:prstGeom>
          <a:noFill/>
        </p:spPr>
      </p:pic>
      <p:sp>
        <p:nvSpPr>
          <p:cNvPr id="8" name="Прямоугольник 7"/>
          <p:cNvSpPr/>
          <p:nvPr/>
        </p:nvSpPr>
        <p:spPr>
          <a:xfrm>
            <a:off x="0" y="4357694"/>
            <a:ext cx="4429124" cy="369332"/>
          </a:xfrm>
          <a:prstGeom prst="rect">
            <a:avLst/>
          </a:prstGeom>
        </p:spPr>
        <p:txBody>
          <a:bodyPr wrap="square">
            <a:spAutoFit/>
          </a:bodyPr>
          <a:lstStyle/>
          <a:p>
            <a:pPr algn="ctr"/>
            <a:r>
              <a:rPr lang="ru-RU" b="1" i="1" dirty="0" smtClean="0">
                <a:solidFill>
                  <a:srgbClr val="003399"/>
                </a:solidFill>
                <a:latin typeface="Times New Roman" pitchFamily="18" charset="0"/>
                <a:ea typeface="Calibri" pitchFamily="34" charset="0"/>
                <a:cs typeface="Times New Roman" pitchFamily="18" charset="0"/>
              </a:rPr>
              <a:t>«Портрет  курящей женщины» </a:t>
            </a:r>
            <a:endParaRPr lang="ru-RU" b="1" i="1" dirty="0">
              <a:solidFill>
                <a:srgbClr val="003399"/>
              </a:solidFill>
            </a:endParaRPr>
          </a:p>
        </p:txBody>
      </p:sp>
      <p:sp>
        <p:nvSpPr>
          <p:cNvPr id="9" name="Прямоугольник 8"/>
          <p:cNvSpPr/>
          <p:nvPr/>
        </p:nvSpPr>
        <p:spPr>
          <a:xfrm>
            <a:off x="4572000" y="4357694"/>
            <a:ext cx="4572000" cy="369332"/>
          </a:xfrm>
          <a:prstGeom prst="rect">
            <a:avLst/>
          </a:prstGeom>
        </p:spPr>
        <p:txBody>
          <a:bodyPr wrap="square">
            <a:spAutoFit/>
          </a:bodyPr>
          <a:lstStyle/>
          <a:p>
            <a:pPr algn="ctr"/>
            <a:r>
              <a:rPr lang="ru-RU" b="1" i="1" dirty="0" smtClean="0">
                <a:solidFill>
                  <a:srgbClr val="003399"/>
                </a:solidFill>
                <a:latin typeface="Times New Roman" pitchFamily="18" charset="0"/>
                <a:ea typeface="Calibri" pitchFamily="34" charset="0"/>
                <a:cs typeface="Times New Roman" pitchFamily="18" charset="0"/>
              </a:rPr>
              <a:t>«Портрет  курящего мужчины» </a:t>
            </a:r>
            <a:endParaRPr lang="ru-RU" b="1" i="1" dirty="0">
              <a:solidFill>
                <a:srgbClr val="003399"/>
              </a:solidFill>
            </a:endParaRPr>
          </a:p>
        </p:txBody>
      </p:sp>
      <p:sp>
        <p:nvSpPr>
          <p:cNvPr id="10" name="Прямоугольник 9"/>
          <p:cNvSpPr/>
          <p:nvPr/>
        </p:nvSpPr>
        <p:spPr>
          <a:xfrm>
            <a:off x="0" y="0"/>
            <a:ext cx="9144000" cy="461665"/>
          </a:xfrm>
          <a:prstGeom prst="rect">
            <a:avLst/>
          </a:prstGeom>
        </p:spPr>
        <p:txBody>
          <a:bodyPr wrap="square">
            <a:spAutoFit/>
          </a:bodyPr>
          <a:lstStyle/>
          <a:p>
            <a:pPr lvl="0" indent="450850" algn="ctr" eaLnBrk="0" fontAlgn="base" hangingPunct="0">
              <a:spcBef>
                <a:spcPct val="0"/>
              </a:spcBef>
              <a:spcAft>
                <a:spcPct val="0"/>
              </a:spcAft>
            </a:pPr>
            <a:r>
              <a:rPr lang="ru-RU" sz="2400" b="1" dirty="0" smtClean="0">
                <a:solidFill>
                  <a:srgbClr val="003399"/>
                </a:solidFill>
                <a:latin typeface="Times New Roman" pitchFamily="18" charset="0"/>
                <a:ea typeface="Calibri" pitchFamily="34" charset="0"/>
                <a:cs typeface="Times New Roman" pitchFamily="18" charset="0"/>
              </a:rPr>
              <a:t>Общие характеристики курящих респондентов</a:t>
            </a:r>
          </a:p>
        </p:txBody>
      </p:sp>
      <p:sp>
        <p:nvSpPr>
          <p:cNvPr id="11" name="Прямоугольник 10"/>
          <p:cNvSpPr/>
          <p:nvPr/>
        </p:nvSpPr>
        <p:spPr>
          <a:xfrm>
            <a:off x="2857488" y="642918"/>
            <a:ext cx="3429024" cy="338554"/>
          </a:xfrm>
          <a:prstGeom prst="rect">
            <a:avLst/>
          </a:prstGeom>
          <a:solidFill>
            <a:schemeClr val="tx2">
              <a:lumMod val="20000"/>
              <a:lumOff val="80000"/>
            </a:schemeClr>
          </a:solidFill>
        </p:spPr>
        <p:txBody>
          <a:bodyPr wrap="square">
            <a:spAutoFit/>
          </a:bodyPr>
          <a:lstStyle/>
          <a:p>
            <a:pPr algn="ctr"/>
            <a:r>
              <a:rPr lang="ru-RU" sz="1600" dirty="0" smtClean="0">
                <a:latin typeface="Times New Roman" pitchFamily="18" charset="0"/>
                <a:ea typeface="Calibri" pitchFamily="34" charset="0"/>
                <a:cs typeface="Times New Roman" pitchFamily="18" charset="0"/>
              </a:rPr>
              <a:t>хотя бы один член семьи тоже курит</a:t>
            </a:r>
            <a:endParaRPr lang="ru-RU" sz="1600" dirty="0"/>
          </a:p>
        </p:txBody>
      </p:sp>
      <p:sp>
        <p:nvSpPr>
          <p:cNvPr id="12" name="Прямоугольник 11"/>
          <p:cNvSpPr/>
          <p:nvPr/>
        </p:nvSpPr>
        <p:spPr>
          <a:xfrm>
            <a:off x="6643702" y="500042"/>
            <a:ext cx="1928826" cy="584775"/>
          </a:xfrm>
          <a:prstGeom prst="rect">
            <a:avLst/>
          </a:prstGeom>
        </p:spPr>
        <p:txBody>
          <a:bodyPr wrap="square">
            <a:spAutoFit/>
          </a:bodyPr>
          <a:lstStyle/>
          <a:p>
            <a:r>
              <a:rPr lang="ru-RU" sz="1600" dirty="0" smtClean="0">
                <a:solidFill>
                  <a:prstClr val="black"/>
                </a:solidFill>
                <a:latin typeface="Times New Roman" pitchFamily="18" charset="0"/>
                <a:ea typeface="Calibri" pitchFamily="34" charset="0"/>
                <a:cs typeface="Times New Roman" pitchFamily="18" charset="0"/>
              </a:rPr>
              <a:t>в </a:t>
            </a:r>
            <a:r>
              <a:rPr lang="ru-RU" sz="1600" b="1" dirty="0" smtClean="0">
                <a:solidFill>
                  <a:srgbClr val="003399"/>
                </a:solidFill>
                <a:latin typeface="Times New Roman" pitchFamily="18" charset="0"/>
                <a:ea typeface="Calibri" pitchFamily="34" charset="0"/>
                <a:cs typeface="Times New Roman" pitchFamily="18" charset="0"/>
              </a:rPr>
              <a:t>66,7%</a:t>
            </a:r>
            <a:r>
              <a:rPr lang="ru-RU" sz="1600" dirty="0" smtClean="0">
                <a:solidFill>
                  <a:prstClr val="black"/>
                </a:solidFill>
                <a:latin typeface="Times New Roman" pitchFamily="18" charset="0"/>
                <a:ea typeface="Calibri" pitchFamily="34" charset="0"/>
                <a:cs typeface="Times New Roman" pitchFamily="18" charset="0"/>
              </a:rPr>
              <a:t> случаев</a:t>
            </a:r>
          </a:p>
          <a:p>
            <a:r>
              <a:rPr lang="ru-RU" sz="1600" dirty="0" smtClean="0">
                <a:solidFill>
                  <a:prstClr val="black"/>
                </a:solidFill>
                <a:latin typeface="Times New Roman" pitchFamily="18" charset="0"/>
                <a:ea typeface="Calibri" pitchFamily="34" charset="0"/>
                <a:cs typeface="Times New Roman" pitchFamily="18" charset="0"/>
              </a:rPr>
              <a:t> (2014 г. – 52%)</a:t>
            </a:r>
            <a:endParaRPr lang="ru-RU" sz="1600" dirty="0"/>
          </a:p>
        </p:txBody>
      </p:sp>
      <p:sp>
        <p:nvSpPr>
          <p:cNvPr id="13" name="Прямоугольник 12"/>
          <p:cNvSpPr/>
          <p:nvPr/>
        </p:nvSpPr>
        <p:spPr>
          <a:xfrm>
            <a:off x="714348" y="500042"/>
            <a:ext cx="1728357" cy="584775"/>
          </a:xfrm>
          <a:prstGeom prst="rect">
            <a:avLst/>
          </a:prstGeom>
        </p:spPr>
        <p:txBody>
          <a:bodyPr wrap="none">
            <a:spAutoFit/>
          </a:bodyPr>
          <a:lstStyle/>
          <a:p>
            <a:pPr algn="ctr"/>
            <a:r>
              <a:rPr lang="ru-RU" sz="1600" dirty="0" smtClean="0">
                <a:solidFill>
                  <a:prstClr val="black"/>
                </a:solidFill>
                <a:latin typeface="Times New Roman" pitchFamily="18" charset="0"/>
                <a:ea typeface="Calibri" pitchFamily="34" charset="0"/>
                <a:cs typeface="Times New Roman" pitchFamily="18" charset="0"/>
              </a:rPr>
              <a:t> в </a:t>
            </a:r>
            <a:r>
              <a:rPr lang="ru-RU" sz="1600" b="1" dirty="0" smtClean="0">
                <a:solidFill>
                  <a:srgbClr val="003399"/>
                </a:solidFill>
                <a:latin typeface="Times New Roman" pitchFamily="18" charset="0"/>
                <a:ea typeface="Calibri" pitchFamily="34" charset="0"/>
                <a:cs typeface="Times New Roman" pitchFamily="18" charset="0"/>
              </a:rPr>
              <a:t>72,7%</a:t>
            </a:r>
            <a:r>
              <a:rPr lang="ru-RU" sz="1600" dirty="0" smtClean="0">
                <a:solidFill>
                  <a:prstClr val="black"/>
                </a:solidFill>
                <a:latin typeface="Times New Roman" pitchFamily="18" charset="0"/>
                <a:ea typeface="Calibri" pitchFamily="34" charset="0"/>
                <a:cs typeface="Times New Roman" pitchFamily="18" charset="0"/>
              </a:rPr>
              <a:t>  случаев</a:t>
            </a:r>
          </a:p>
          <a:p>
            <a:pPr algn="ctr"/>
            <a:r>
              <a:rPr lang="ru-RU" sz="1600" dirty="0" smtClean="0">
                <a:solidFill>
                  <a:prstClr val="black"/>
                </a:solidFill>
                <a:latin typeface="Times New Roman" pitchFamily="18" charset="0"/>
                <a:ea typeface="Calibri" pitchFamily="34" charset="0"/>
                <a:cs typeface="Times New Roman" pitchFamily="18" charset="0"/>
              </a:rPr>
              <a:t> (2014 г. - 84,9%) </a:t>
            </a:r>
            <a:endParaRPr lang="ru-RU" sz="1600" dirty="0"/>
          </a:p>
        </p:txBody>
      </p:sp>
      <p:sp>
        <p:nvSpPr>
          <p:cNvPr id="14" name="Прямоугольник 13"/>
          <p:cNvSpPr/>
          <p:nvPr/>
        </p:nvSpPr>
        <p:spPr>
          <a:xfrm>
            <a:off x="2857488" y="1142984"/>
            <a:ext cx="3429024" cy="584775"/>
          </a:xfrm>
          <a:prstGeom prst="rect">
            <a:avLst/>
          </a:prstGeom>
          <a:solidFill>
            <a:schemeClr val="tx2">
              <a:lumMod val="20000"/>
              <a:lumOff val="80000"/>
            </a:schemeClr>
          </a:solidFill>
        </p:spPr>
        <p:txBody>
          <a:bodyPr wrap="square">
            <a:spAutoFit/>
          </a:bodyPr>
          <a:lstStyle/>
          <a:p>
            <a:pPr algn="ctr"/>
            <a:r>
              <a:rPr lang="ru-RU" sz="1600" dirty="0" smtClean="0">
                <a:latin typeface="Times New Roman" pitchFamily="18" charset="0"/>
                <a:ea typeface="Calibri" pitchFamily="34" charset="0"/>
                <a:cs typeface="Times New Roman" pitchFamily="18" charset="0"/>
              </a:rPr>
              <a:t>рост числа курящих, </a:t>
            </a:r>
          </a:p>
          <a:p>
            <a:pPr algn="ctr"/>
            <a:r>
              <a:rPr lang="ru-RU" sz="1600" dirty="0" smtClean="0">
                <a:latin typeface="Times New Roman" pitchFamily="18" charset="0"/>
                <a:ea typeface="Calibri" pitchFamily="34" charset="0"/>
                <a:cs typeface="Times New Roman" pitchFamily="18" charset="0"/>
              </a:rPr>
              <a:t>которые хотели бы бросить курить </a:t>
            </a:r>
            <a:endParaRPr lang="ru-RU" sz="1600" dirty="0"/>
          </a:p>
        </p:txBody>
      </p:sp>
      <p:sp>
        <p:nvSpPr>
          <p:cNvPr id="15" name="Прямоугольник 14"/>
          <p:cNvSpPr/>
          <p:nvPr/>
        </p:nvSpPr>
        <p:spPr>
          <a:xfrm>
            <a:off x="0" y="1142984"/>
            <a:ext cx="2928926" cy="584775"/>
          </a:xfrm>
          <a:prstGeom prst="rect">
            <a:avLst/>
          </a:prstGeom>
        </p:spPr>
        <p:txBody>
          <a:bodyPr wrap="square">
            <a:spAutoFit/>
          </a:bodyPr>
          <a:lstStyle/>
          <a:p>
            <a:pPr algn="ctr"/>
            <a:r>
              <a:rPr lang="ru-RU" sz="1600" b="1" dirty="0" smtClean="0">
                <a:solidFill>
                  <a:srgbClr val="003399"/>
                </a:solidFill>
                <a:latin typeface="Times New Roman" pitchFamily="18" charset="0"/>
                <a:ea typeface="Calibri" pitchFamily="34" charset="0"/>
                <a:cs typeface="Times New Roman" pitchFamily="18" charset="0"/>
              </a:rPr>
              <a:t>на 19,9%</a:t>
            </a:r>
          </a:p>
          <a:p>
            <a:pPr algn="ctr"/>
            <a:r>
              <a:rPr lang="ru-RU" sz="1600" dirty="0" smtClean="0">
                <a:solidFill>
                  <a:prstClr val="black"/>
                </a:solidFill>
                <a:latin typeface="Times New Roman" pitchFamily="18" charset="0"/>
                <a:ea typeface="Calibri" pitchFamily="34" charset="0"/>
                <a:cs typeface="Times New Roman" pitchFamily="18" charset="0"/>
              </a:rPr>
              <a:t>2015 г. - 72,7% (2014 г. –52,8%)</a:t>
            </a:r>
            <a:endParaRPr lang="ru-RU" sz="1600" dirty="0"/>
          </a:p>
        </p:txBody>
      </p:sp>
      <p:sp>
        <p:nvSpPr>
          <p:cNvPr id="16" name="Прямоугольник 15"/>
          <p:cNvSpPr/>
          <p:nvPr/>
        </p:nvSpPr>
        <p:spPr>
          <a:xfrm>
            <a:off x="6357950" y="1142984"/>
            <a:ext cx="2786050" cy="584775"/>
          </a:xfrm>
          <a:prstGeom prst="rect">
            <a:avLst/>
          </a:prstGeom>
        </p:spPr>
        <p:txBody>
          <a:bodyPr wrap="square">
            <a:spAutoFit/>
          </a:bodyPr>
          <a:lstStyle/>
          <a:p>
            <a:pPr algn="ctr"/>
            <a:r>
              <a:rPr lang="ru-RU" sz="1600" b="1" dirty="0" smtClean="0">
                <a:solidFill>
                  <a:srgbClr val="003399"/>
                </a:solidFill>
                <a:latin typeface="Times New Roman" pitchFamily="18" charset="0"/>
                <a:ea typeface="Calibri" pitchFamily="34" charset="0"/>
                <a:cs typeface="Times New Roman" pitchFamily="18" charset="0"/>
              </a:rPr>
              <a:t>на 20%</a:t>
            </a:r>
          </a:p>
          <a:p>
            <a:pPr algn="ctr"/>
            <a:r>
              <a:rPr lang="ru-RU" sz="1600" dirty="0" smtClean="0">
                <a:solidFill>
                  <a:prstClr val="black"/>
                </a:solidFill>
                <a:latin typeface="Times New Roman" pitchFamily="18" charset="0"/>
                <a:ea typeface="Calibri" pitchFamily="34" charset="0"/>
                <a:cs typeface="Times New Roman" pitchFamily="18" charset="0"/>
              </a:rPr>
              <a:t>2015 г. - 70% (2014 г. – 50%)</a:t>
            </a:r>
            <a:endParaRPr lang="ru-RU" sz="1600" dirty="0"/>
          </a:p>
        </p:txBody>
      </p:sp>
      <p:sp>
        <p:nvSpPr>
          <p:cNvPr id="17" name="Номер слайда 16"/>
          <p:cNvSpPr>
            <a:spLocks noGrp="1"/>
          </p:cNvSpPr>
          <p:nvPr>
            <p:ph type="sldNum" sz="quarter" idx="12"/>
          </p:nvPr>
        </p:nvSpPr>
        <p:spPr>
          <a:xfrm>
            <a:off x="6643702" y="6500834"/>
            <a:ext cx="2500298" cy="357166"/>
          </a:xfrm>
        </p:spPr>
        <p:txBody>
          <a:bodyPr/>
          <a:lstStyle/>
          <a:p>
            <a:fld id="{308739B8-7829-49D9-8428-EE46A7517769}" type="slidenum">
              <a:rPr lang="ru-RU" smtClean="0"/>
              <a:pPr/>
              <a:t>15</a:t>
            </a:fld>
            <a:endParaRPr lang="ru-RU" dirty="0"/>
          </a:p>
        </p:txBody>
      </p:sp>
      <p:pic>
        <p:nvPicPr>
          <p:cNvPr id="18" name="Picture 10" descr="C:\Documents and Settings\Администратор\Мои документы\Мои рисунки\111эмблема.jpg"/>
          <p:cNvPicPr>
            <a:picLocks noChangeAspect="1" noChangeArrowheads="1"/>
          </p:cNvPicPr>
          <p:nvPr/>
        </p:nvPicPr>
        <p:blipFill>
          <a:blip r:embed="rId4"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7158" y="1000108"/>
            <a:ext cx="385765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сокращается число курящих и увеличивается некурящих и бросивших курить, в первую очередь среди мужского населения;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уменьшается среднее количество выкуренных сигарет в день курящими;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отмечается рост числа курящих, которые хотели бы бросить курить;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- 2/3 респондентов полностью поддерживают ФЗ от 01.06.2013 г. №15-ФЗ «Об охране здоровья граждан от воздействия окружающего табачного дыма и последствий потребления табака».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5000628" y="714356"/>
            <a:ext cx="3786214" cy="1754326"/>
          </a:xfrm>
          <a:prstGeom prst="rect">
            <a:avLst/>
          </a:prstGeom>
          <a:solidFill>
            <a:schemeClr val="accent2">
              <a:lumMod val="20000"/>
              <a:lumOff val="80000"/>
            </a:schemeClr>
          </a:solidFill>
        </p:spPr>
        <p:txBody>
          <a:bodyPr wrap="square">
            <a:spAutoFit/>
          </a:bodyPr>
          <a:lstStyle/>
          <a:p>
            <a:pPr lvl="0" indent="450850"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 отягощающим фактором среди курящих респондентов остается  внутрисемейное влияние;</a:t>
            </a:r>
            <a:endParaRPr lang="ru-RU"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mtClean="0">
                <a:latin typeface="Times New Roman" pitchFamily="18" charset="0"/>
                <a:ea typeface="Calibri" pitchFamily="34" charset="0"/>
                <a:cs typeface="Times New Roman" pitchFamily="18" charset="0"/>
              </a:rPr>
              <a:t>- влияние </a:t>
            </a:r>
            <a:r>
              <a:rPr lang="ru-RU" dirty="0" smtClean="0">
                <a:latin typeface="Times New Roman" pitchFamily="18" charset="0"/>
                <a:ea typeface="Calibri" pitchFamily="34" charset="0"/>
                <a:cs typeface="Times New Roman" pitchFamily="18" charset="0"/>
              </a:rPr>
              <a:t>вторичного табачного дыма на развитие неинфекционных заболеваний.</a:t>
            </a:r>
            <a:endParaRPr lang="ru-RU" dirty="0" smtClean="0">
              <a:latin typeface="Times New Roman" pitchFamily="18" charset="0"/>
              <a:cs typeface="Times New Roman" pitchFamily="18" charset="0"/>
            </a:endParaRPr>
          </a:p>
        </p:txBody>
      </p:sp>
      <p:sp>
        <p:nvSpPr>
          <p:cNvPr id="4" name="Прямоугольник 3"/>
          <p:cNvSpPr/>
          <p:nvPr/>
        </p:nvSpPr>
        <p:spPr>
          <a:xfrm>
            <a:off x="285720" y="357166"/>
            <a:ext cx="4214842" cy="400110"/>
          </a:xfrm>
          <a:prstGeom prst="rect">
            <a:avLst/>
          </a:prstGeom>
        </p:spPr>
        <p:txBody>
          <a:bodyPr wrap="square">
            <a:spAutoFit/>
          </a:bodyPr>
          <a:lstStyle/>
          <a:p>
            <a:pPr lvl="0" indent="450850" algn="just" fontAlgn="base">
              <a:spcBef>
                <a:spcPct val="0"/>
              </a:spcBef>
              <a:spcAft>
                <a:spcPct val="0"/>
              </a:spcAft>
            </a:pPr>
            <a:r>
              <a:rPr lang="ru-RU" sz="2000" b="1" dirty="0" smtClean="0">
                <a:solidFill>
                  <a:srgbClr val="003399"/>
                </a:solidFill>
                <a:latin typeface="Times New Roman" pitchFamily="18" charset="0"/>
                <a:ea typeface="Calibri" pitchFamily="34" charset="0"/>
                <a:cs typeface="Times New Roman" pitchFamily="18" charset="0"/>
              </a:rPr>
              <a:t>Положительные моменты:</a:t>
            </a:r>
            <a:endParaRPr lang="ru-RU" sz="2000" b="1" dirty="0" smtClean="0">
              <a:solidFill>
                <a:srgbClr val="003399"/>
              </a:solidFill>
              <a:latin typeface="Arial" pitchFamily="34" charset="0"/>
            </a:endParaRPr>
          </a:p>
        </p:txBody>
      </p:sp>
      <p:sp>
        <p:nvSpPr>
          <p:cNvPr id="5" name="Прямоугольник 4"/>
          <p:cNvSpPr/>
          <p:nvPr/>
        </p:nvSpPr>
        <p:spPr>
          <a:xfrm>
            <a:off x="5214942" y="285728"/>
            <a:ext cx="3214709" cy="400110"/>
          </a:xfrm>
          <a:prstGeom prst="rect">
            <a:avLst/>
          </a:prstGeom>
        </p:spPr>
        <p:txBody>
          <a:bodyPr wrap="square">
            <a:spAutoFit/>
          </a:bodyPr>
          <a:lstStyle/>
          <a:p>
            <a:r>
              <a:rPr lang="ru-RU" sz="2000" b="1" dirty="0" smtClean="0">
                <a:solidFill>
                  <a:srgbClr val="003399"/>
                </a:solidFill>
                <a:latin typeface="Times New Roman" pitchFamily="18" charset="0"/>
                <a:ea typeface="Calibri" pitchFamily="34" charset="0"/>
                <a:cs typeface="Times New Roman" pitchFamily="18" charset="0"/>
              </a:rPr>
              <a:t>Проблемные вопросы:</a:t>
            </a:r>
            <a:endParaRPr lang="ru-RU" sz="2000" b="1" dirty="0">
              <a:solidFill>
                <a:srgbClr val="003399"/>
              </a:solidFill>
            </a:endParaRPr>
          </a:p>
        </p:txBody>
      </p:sp>
      <p:sp>
        <p:nvSpPr>
          <p:cNvPr id="6" name="Прямоугольник 5"/>
          <p:cNvSpPr/>
          <p:nvPr/>
        </p:nvSpPr>
        <p:spPr>
          <a:xfrm>
            <a:off x="4786314" y="3500438"/>
            <a:ext cx="4071966" cy="2308324"/>
          </a:xfrm>
          <a:prstGeom prst="rect">
            <a:avLst/>
          </a:prstGeom>
        </p:spPr>
        <p:txBody>
          <a:bodyPr wrap="square">
            <a:spAutoFit/>
          </a:bodyPr>
          <a:lstStyle/>
          <a:p>
            <a:pPr lvl="0" indent="450850"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необходимо предотвратить начало курения;</a:t>
            </a:r>
          </a:p>
          <a:p>
            <a:pPr lvl="0" indent="450850"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способствовать прекращению курения среди курящих,;</a:t>
            </a:r>
          </a:p>
          <a:p>
            <a:pPr lvl="0" indent="450850"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оградить некурящие население от вторичного воздействия табака, обеспечивая среду, свободную от табачного дыма. </a:t>
            </a:r>
            <a:endParaRPr lang="ru-RU" sz="2400" dirty="0" smtClean="0">
              <a:latin typeface="Arial" pitchFamily="34" charset="0"/>
            </a:endParaRPr>
          </a:p>
        </p:txBody>
      </p:sp>
      <p:sp>
        <p:nvSpPr>
          <p:cNvPr id="7" name="Прямоугольник 6"/>
          <p:cNvSpPr/>
          <p:nvPr/>
        </p:nvSpPr>
        <p:spPr>
          <a:xfrm>
            <a:off x="5643570" y="3000372"/>
            <a:ext cx="1955985" cy="400110"/>
          </a:xfrm>
          <a:prstGeom prst="rect">
            <a:avLst/>
          </a:prstGeom>
        </p:spPr>
        <p:txBody>
          <a:bodyPr wrap="none">
            <a:spAutoFit/>
          </a:bodyPr>
          <a:lstStyle/>
          <a:p>
            <a:r>
              <a:rPr lang="ru-RU" sz="2000" b="1" dirty="0" smtClean="0">
                <a:solidFill>
                  <a:srgbClr val="003399"/>
                </a:solidFill>
                <a:latin typeface="Times New Roman" pitchFamily="18" charset="0"/>
                <a:ea typeface="Calibri" pitchFamily="34" charset="0"/>
                <a:cs typeface="Times New Roman" pitchFamily="18" charset="0"/>
              </a:rPr>
              <a:t>Пути решения:</a:t>
            </a:r>
            <a:endParaRPr lang="ru-RU" sz="2000" b="1" dirty="0">
              <a:solidFill>
                <a:srgbClr val="003399"/>
              </a:solidFill>
            </a:endParaRPr>
          </a:p>
        </p:txBody>
      </p:sp>
      <p:sp>
        <p:nvSpPr>
          <p:cNvPr id="8" name="Номер слайда 7"/>
          <p:cNvSpPr>
            <a:spLocks noGrp="1"/>
          </p:cNvSpPr>
          <p:nvPr>
            <p:ph type="sldNum" sz="quarter" idx="12"/>
          </p:nvPr>
        </p:nvSpPr>
        <p:spPr>
          <a:xfrm>
            <a:off x="6643702" y="6429396"/>
            <a:ext cx="2500298" cy="428604"/>
          </a:xfrm>
        </p:spPr>
        <p:txBody>
          <a:bodyPr/>
          <a:lstStyle/>
          <a:p>
            <a:fld id="{308739B8-7829-49D9-8428-EE46A7517769}" type="slidenum">
              <a:rPr lang="ru-RU" smtClean="0"/>
              <a:pPr/>
              <a:t>16</a:t>
            </a:fld>
            <a:endParaRPr lang="ru-RU" dirty="0"/>
          </a:p>
        </p:txBody>
      </p:sp>
      <p:pic>
        <p:nvPicPr>
          <p:cNvPr id="9"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715140" y="6429396"/>
            <a:ext cx="2428860" cy="428604"/>
          </a:xfrm>
        </p:spPr>
        <p:txBody>
          <a:bodyPr/>
          <a:lstStyle/>
          <a:p>
            <a:fld id="{308739B8-7829-49D9-8428-EE46A7517769}" type="slidenum">
              <a:rPr lang="ru-RU" smtClean="0"/>
              <a:pPr/>
              <a:t>17</a:t>
            </a:fld>
            <a:endParaRPr lang="ru-RU" dirty="0"/>
          </a:p>
        </p:txBody>
      </p:sp>
      <p:sp>
        <p:nvSpPr>
          <p:cNvPr id="5" name="TextBox 4"/>
          <p:cNvSpPr txBox="1"/>
          <p:nvPr/>
        </p:nvSpPr>
        <p:spPr>
          <a:xfrm>
            <a:off x="500034" y="2786058"/>
            <a:ext cx="8072494" cy="830997"/>
          </a:xfrm>
          <a:prstGeom prst="rect">
            <a:avLst/>
          </a:prstGeom>
          <a:noFill/>
        </p:spPr>
        <p:txBody>
          <a:bodyPr wrap="square" rtlCol="0">
            <a:spAutoFit/>
          </a:bodyPr>
          <a:lstStyle/>
          <a:p>
            <a:pPr algn="ctr"/>
            <a:r>
              <a:rPr lang="ru-RU" sz="4800" b="1" dirty="0" smtClean="0">
                <a:solidFill>
                  <a:srgbClr val="003399"/>
                </a:solidFill>
                <a:latin typeface="Times New Roman" pitchFamily="18" charset="0"/>
                <a:cs typeface="Times New Roman" pitchFamily="18" charset="0"/>
              </a:rPr>
              <a:t>Спасибо за внимание!</a:t>
            </a:r>
            <a:endParaRPr lang="ru-RU" sz="4800" b="1" dirty="0">
              <a:solidFill>
                <a:srgbClr val="00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Схема 19"/>
          <p:cNvGraphicFramePr/>
          <p:nvPr/>
        </p:nvGraphicFramePr>
        <p:xfrm>
          <a:off x="2643174" y="2714620"/>
          <a:ext cx="6500826"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Номер слайда 13"/>
          <p:cNvSpPr>
            <a:spLocks noGrp="1"/>
          </p:cNvSpPr>
          <p:nvPr>
            <p:ph type="sldNum" sz="quarter" idx="12"/>
          </p:nvPr>
        </p:nvSpPr>
        <p:spPr>
          <a:xfrm>
            <a:off x="6643702" y="6429396"/>
            <a:ext cx="2500298" cy="428604"/>
          </a:xfrm>
        </p:spPr>
        <p:txBody>
          <a:bodyPr/>
          <a:lstStyle/>
          <a:p>
            <a:fld id="{91FCB068-5F73-4C3E-922E-17C5B49950CC}" type="slidenum">
              <a:rPr lang="ru-RU" smtClean="0"/>
              <a:pPr/>
              <a:t>2</a:t>
            </a:fld>
            <a:endParaRPr lang="ru-RU"/>
          </a:p>
        </p:txBody>
      </p:sp>
      <p:pic>
        <p:nvPicPr>
          <p:cNvPr id="16" name="Рисунок 15"/>
          <p:cNvPicPr/>
          <p:nvPr/>
        </p:nvPicPr>
        <p:blipFill>
          <a:blip r:embed="rId6"/>
          <a:srcRect/>
          <a:stretch>
            <a:fillRect/>
          </a:stretch>
        </p:blipFill>
        <p:spPr bwMode="auto">
          <a:xfrm>
            <a:off x="357158" y="142852"/>
            <a:ext cx="1285884" cy="1714512"/>
          </a:xfrm>
          <a:prstGeom prst="rect">
            <a:avLst/>
          </a:prstGeom>
          <a:noFill/>
          <a:ln w="9525">
            <a:noFill/>
            <a:miter lim="800000"/>
            <a:headEnd/>
            <a:tailEnd/>
          </a:ln>
        </p:spPr>
      </p:pic>
      <p:sp>
        <p:nvSpPr>
          <p:cNvPr id="6145" name="Rectangle 1"/>
          <p:cNvSpPr>
            <a:spLocks noChangeArrowheads="1"/>
          </p:cNvSpPr>
          <p:nvPr/>
        </p:nvSpPr>
        <p:spPr bwMode="auto">
          <a:xfrm>
            <a:off x="1928794" y="500042"/>
            <a:ext cx="70009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algn="just" fontAlgn="base">
              <a:spcBef>
                <a:spcPct val="0"/>
              </a:spcBef>
              <a:spcAft>
                <a:spcPct val="0"/>
              </a:spcAft>
            </a:pPr>
            <a:r>
              <a:rPr lang="ru-RU" sz="1200" i="1" dirty="0">
                <a:latin typeface="Times New Roman" pitchFamily="18" charset="0"/>
                <a:ea typeface="Calibri" pitchFamily="34" charset="0"/>
                <a:cs typeface="Times New Roman" pitchFamily="18" charset="0"/>
              </a:rPr>
              <a:t>«Болезни, связанные с табаком, являются одной из самых больших опасностей для здоровья людей, когда-либо угрожавших </a:t>
            </a:r>
            <a:r>
              <a:rPr lang="ru-RU" sz="1200" i="1" dirty="0" smtClean="0">
                <a:latin typeface="Times New Roman" pitchFamily="18" charset="0"/>
                <a:ea typeface="Calibri" pitchFamily="34" charset="0"/>
                <a:cs typeface="Times New Roman" pitchFamily="18" charset="0"/>
              </a:rPr>
              <a:t>миру. Примерно каждые шесть секунд от болезней, связанных с табаком, умирает один человек, что равнозначно почти шести миллионам человек в год. По прогнозам, к 2030 году это число превысит восемь миллионов </a:t>
            </a:r>
            <a:r>
              <a:rPr lang="ru-RU" sz="1200" i="1" dirty="0" err="1" smtClean="0">
                <a:latin typeface="Times New Roman" pitchFamily="18" charset="0"/>
                <a:ea typeface="Calibri" pitchFamily="34" charset="0"/>
                <a:cs typeface="Times New Roman" pitchFamily="18" charset="0"/>
              </a:rPr>
              <a:t>человек...табак</a:t>
            </a:r>
            <a:r>
              <a:rPr lang="ru-RU" sz="1200" i="1" dirty="0" smtClean="0">
                <a:latin typeface="Times New Roman" pitchFamily="18" charset="0"/>
                <a:ea typeface="Calibri" pitchFamily="34" charset="0"/>
                <a:cs typeface="Times New Roman" pitchFamily="18" charset="0"/>
              </a:rPr>
              <a:t> является самой серьезной отдельно взятой причиной заболевания раком в мире и ведущей причиной предотвращаемых случаев смерти. Ежегодно 8,2 миллиона человек умирают от рака; по крайней мере 1,6 миллиона или 20% этих случаев смерти связаны с табаком. В текущем году в общей сложности умрут более 6 миллионов человек от болезней, связанных с табаком, в том числе от </a:t>
            </a:r>
            <a:r>
              <a:rPr lang="ru-RU" sz="1200" i="1" dirty="0" err="1" smtClean="0">
                <a:latin typeface="Times New Roman" pitchFamily="18" charset="0"/>
                <a:ea typeface="Calibri" pitchFamily="34" charset="0"/>
                <a:cs typeface="Times New Roman" pitchFamily="18" charset="0"/>
              </a:rPr>
              <a:t>сердечно-сосудистых</a:t>
            </a:r>
            <a:r>
              <a:rPr lang="ru-RU" sz="1200" i="1" dirty="0" smtClean="0">
                <a:latin typeface="Times New Roman" pitchFamily="18" charset="0"/>
                <a:ea typeface="Calibri" pitchFamily="34" charset="0"/>
                <a:cs typeface="Times New Roman" pitchFamily="18" charset="0"/>
              </a:rPr>
              <a:t> заболеваний, хронических болезней легких и рака».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Прямоугольник 16"/>
          <p:cNvSpPr/>
          <p:nvPr/>
        </p:nvSpPr>
        <p:spPr>
          <a:xfrm>
            <a:off x="1928794" y="142852"/>
            <a:ext cx="6500858" cy="400110"/>
          </a:xfrm>
          <a:prstGeom prst="rect">
            <a:avLst/>
          </a:prstGeom>
        </p:spPr>
        <p:txBody>
          <a:bodyPr wrap="square">
            <a:spAutoFit/>
          </a:bodyPr>
          <a:lstStyle/>
          <a:p>
            <a:pPr lvl="0" indent="180975" algn="just" eaLnBrk="0" fontAlgn="base" hangingPunct="0">
              <a:spcBef>
                <a:spcPct val="0"/>
              </a:spcBef>
              <a:spcAft>
                <a:spcPct val="0"/>
              </a:spcAft>
            </a:pPr>
            <a:r>
              <a:rPr lang="ru-RU" sz="1000" b="1" i="1" dirty="0">
                <a:solidFill>
                  <a:prstClr val="black"/>
                </a:solidFill>
                <a:latin typeface="Times New Roman" pitchFamily="18" charset="0"/>
                <a:ea typeface="Calibri" pitchFamily="34" charset="0"/>
                <a:cs typeface="Times New Roman" pitchFamily="18" charset="0"/>
              </a:rPr>
              <a:t>Д-р Вера Луиза да </a:t>
            </a:r>
            <a:r>
              <a:rPr lang="ru-RU" sz="1000" b="1" i="1" dirty="0" err="1">
                <a:solidFill>
                  <a:prstClr val="black"/>
                </a:solidFill>
                <a:latin typeface="Times New Roman" pitchFamily="18" charset="0"/>
                <a:ea typeface="Calibri" pitchFamily="34" charset="0"/>
                <a:cs typeface="Times New Roman" pitchFamily="18" charset="0"/>
              </a:rPr>
              <a:t>Коста</a:t>
            </a:r>
            <a:r>
              <a:rPr lang="ru-RU" sz="1000" b="1" i="1" dirty="0">
                <a:solidFill>
                  <a:prstClr val="black"/>
                </a:solidFill>
                <a:latin typeface="Times New Roman" pitchFamily="18" charset="0"/>
                <a:ea typeface="Calibri" pitchFamily="34" charset="0"/>
                <a:cs typeface="Times New Roman" pitchFamily="18" charset="0"/>
              </a:rPr>
              <a:t> э </a:t>
            </a:r>
            <a:r>
              <a:rPr lang="ru-RU" sz="1000" b="1" i="1" dirty="0" err="1">
                <a:solidFill>
                  <a:prstClr val="black"/>
                </a:solidFill>
                <a:latin typeface="Times New Roman" pitchFamily="18" charset="0"/>
                <a:ea typeface="Calibri" pitchFamily="34" charset="0"/>
                <a:cs typeface="Times New Roman" pitchFamily="18" charset="0"/>
              </a:rPr>
              <a:t>Сильва</a:t>
            </a:r>
            <a:r>
              <a:rPr lang="ru-RU" sz="1000" b="1" i="1" dirty="0">
                <a:solidFill>
                  <a:prstClr val="black"/>
                </a:solidFill>
                <a:latin typeface="Times New Roman" pitchFamily="18" charset="0"/>
                <a:ea typeface="Calibri" pitchFamily="34" charset="0"/>
                <a:cs typeface="Times New Roman" pitchFamily="18" charset="0"/>
              </a:rPr>
              <a:t>, Руководитель Секретариата Рамочной конвенции ВОЗ по борьбе против </a:t>
            </a:r>
            <a:r>
              <a:rPr lang="ru-RU" sz="1000" b="1" i="1" dirty="0" smtClean="0">
                <a:solidFill>
                  <a:prstClr val="black"/>
                </a:solidFill>
                <a:latin typeface="Times New Roman" pitchFamily="18" charset="0"/>
                <a:ea typeface="Calibri" pitchFamily="34" charset="0"/>
                <a:cs typeface="Times New Roman" pitchFamily="18" charset="0"/>
              </a:rPr>
              <a:t>табака:</a:t>
            </a:r>
            <a:endParaRPr lang="ru-RU" sz="1000" b="1" dirty="0">
              <a:solidFill>
                <a:prstClr val="black"/>
              </a:solidFill>
              <a:latin typeface="Arial" pitchFamily="34" charset="0"/>
            </a:endParaRPr>
          </a:p>
        </p:txBody>
      </p:sp>
      <p:sp>
        <p:nvSpPr>
          <p:cNvPr id="18" name="Прямоугольник 17"/>
          <p:cNvSpPr/>
          <p:nvPr/>
        </p:nvSpPr>
        <p:spPr>
          <a:xfrm>
            <a:off x="3071802" y="4214818"/>
            <a:ext cx="5643602" cy="1015663"/>
          </a:xfrm>
          <a:prstGeom prst="rect">
            <a:avLst/>
          </a:prstGeom>
        </p:spPr>
        <p:txBody>
          <a:bodyPr wrap="square">
            <a:spAutoFit/>
          </a:bodyPr>
          <a:lstStyle/>
          <a:p>
            <a:pPr algn="ctr"/>
            <a:r>
              <a:rPr lang="ru-RU" sz="2000" b="1" dirty="0" smtClean="0">
                <a:solidFill>
                  <a:srgbClr val="C00000"/>
                </a:solidFill>
                <a:latin typeface="Times New Roman" pitchFamily="18" charset="0"/>
                <a:cs typeface="Times New Roman" pitchFamily="18" charset="0"/>
              </a:rPr>
              <a:t>РКБТ ВОЗ</a:t>
            </a:r>
          </a:p>
          <a:p>
            <a:pPr algn="ctr"/>
            <a:r>
              <a:rPr lang="ru-RU" sz="2000"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(с 2005 г.)</a:t>
            </a:r>
          </a:p>
          <a:p>
            <a:pPr algn="ctr"/>
            <a:r>
              <a:rPr lang="ru-RU" sz="2000" b="1" dirty="0" smtClean="0">
                <a:solidFill>
                  <a:srgbClr val="C00000"/>
                </a:solidFill>
                <a:latin typeface="Times New Roman" pitchFamily="18" charset="0"/>
                <a:cs typeface="Times New Roman" pitchFamily="18" charset="0"/>
              </a:rPr>
              <a:t>180 сторон</a:t>
            </a:r>
            <a:endParaRPr lang="ru-RU" sz="2000" b="1" dirty="0">
              <a:solidFill>
                <a:srgbClr val="C00000"/>
              </a:solidFill>
              <a:latin typeface="Times New Roman" pitchFamily="18" charset="0"/>
              <a:cs typeface="Times New Roman" pitchFamily="18" charset="0"/>
            </a:endParaRPr>
          </a:p>
        </p:txBody>
      </p:sp>
      <p:sp>
        <p:nvSpPr>
          <p:cNvPr id="21" name="Прямоугольник 20"/>
          <p:cNvSpPr/>
          <p:nvPr/>
        </p:nvSpPr>
        <p:spPr>
          <a:xfrm>
            <a:off x="142844" y="3143248"/>
            <a:ext cx="3286148" cy="2585323"/>
          </a:xfrm>
          <a:prstGeom prst="rect">
            <a:avLst/>
          </a:prstGeom>
        </p:spPr>
        <p:txBody>
          <a:bodyPr wrap="square">
            <a:spAutoFit/>
          </a:bodyPr>
          <a:lstStyle/>
          <a:p>
            <a:pPr algn="ctr"/>
            <a:r>
              <a:rPr lang="ru-RU" b="1" i="1" dirty="0" smtClean="0">
                <a:solidFill>
                  <a:srgbClr val="C00000"/>
                </a:solidFill>
                <a:latin typeface="Times New Roman" pitchFamily="18" charset="0"/>
                <a:cs typeface="Times New Roman" pitchFamily="18" charset="0"/>
              </a:rPr>
              <a:t>представляет </a:t>
            </a:r>
            <a:r>
              <a:rPr lang="ru-RU" b="1" i="1" dirty="0">
                <a:solidFill>
                  <a:srgbClr val="C00000"/>
                </a:solidFill>
                <a:latin typeface="Times New Roman" pitchFamily="18" charset="0"/>
                <a:cs typeface="Times New Roman" pitchFamily="18" charset="0"/>
              </a:rPr>
              <a:t>собой свод </a:t>
            </a:r>
            <a:r>
              <a:rPr lang="ru-RU" b="1" i="1" dirty="0" smtClean="0">
                <a:solidFill>
                  <a:srgbClr val="C00000"/>
                </a:solidFill>
                <a:latin typeface="Times New Roman" pitchFamily="18" charset="0"/>
                <a:cs typeface="Times New Roman" pitchFamily="18" charset="0"/>
              </a:rPr>
              <a:t>юридически обязательных </a:t>
            </a:r>
            <a:r>
              <a:rPr lang="ru-RU" b="1" i="1" dirty="0">
                <a:solidFill>
                  <a:srgbClr val="C00000"/>
                </a:solidFill>
                <a:latin typeface="Times New Roman" pitchFamily="18" charset="0"/>
                <a:cs typeface="Times New Roman" pitchFamily="18" charset="0"/>
              </a:rPr>
              <a:t>положений, основанных на </a:t>
            </a:r>
            <a:r>
              <a:rPr lang="ru-RU" b="1" i="1" dirty="0" smtClean="0">
                <a:solidFill>
                  <a:srgbClr val="C00000"/>
                </a:solidFill>
                <a:latin typeface="Times New Roman" pitchFamily="18" charset="0"/>
                <a:cs typeface="Times New Roman" pitchFamily="18" charset="0"/>
              </a:rPr>
              <a:t>фактических данных</a:t>
            </a:r>
            <a:r>
              <a:rPr lang="ru-RU" b="1" i="1" dirty="0">
                <a:solidFill>
                  <a:srgbClr val="C00000"/>
                </a:solidFill>
                <a:latin typeface="Times New Roman" pitchFamily="18" charset="0"/>
                <a:cs typeface="Times New Roman" pitchFamily="18" charset="0"/>
              </a:rPr>
              <a:t>, который устанавливает план действий </a:t>
            </a:r>
            <a:r>
              <a:rPr lang="ru-RU" b="1" i="1" dirty="0" smtClean="0">
                <a:solidFill>
                  <a:srgbClr val="C00000"/>
                </a:solidFill>
                <a:latin typeface="Times New Roman" pitchFamily="18" charset="0"/>
                <a:cs typeface="Times New Roman" pitchFamily="18" charset="0"/>
              </a:rPr>
              <a:t>для успешной </a:t>
            </a:r>
            <a:r>
              <a:rPr lang="ru-RU" b="1" i="1" dirty="0">
                <a:solidFill>
                  <a:srgbClr val="C00000"/>
                </a:solidFill>
                <a:latin typeface="Times New Roman" pitchFamily="18" charset="0"/>
                <a:cs typeface="Times New Roman" pitchFamily="18" charset="0"/>
              </a:rPr>
              <a:t>борьбы против табака во всем </a:t>
            </a:r>
            <a:r>
              <a:rPr lang="ru-RU" b="1" i="1" dirty="0" smtClean="0">
                <a:solidFill>
                  <a:srgbClr val="C00000"/>
                </a:solidFill>
                <a:latin typeface="Times New Roman" pitchFamily="18" charset="0"/>
                <a:cs typeface="Times New Roman" pitchFamily="18" charset="0"/>
              </a:rPr>
              <a:t>мире</a:t>
            </a:r>
            <a:endParaRPr lang="ru-RU" b="1" i="1" dirty="0">
              <a:solidFill>
                <a:srgbClr val="C00000"/>
              </a:solidFill>
              <a:latin typeface="Times New Roman" pitchFamily="18" charset="0"/>
              <a:cs typeface="Times New Roman" pitchFamily="18" charset="0"/>
            </a:endParaRPr>
          </a:p>
        </p:txBody>
      </p:sp>
      <p:sp>
        <p:nvSpPr>
          <p:cNvPr id="10" name="Прямоугольник 9"/>
          <p:cNvSpPr/>
          <p:nvPr/>
        </p:nvSpPr>
        <p:spPr>
          <a:xfrm>
            <a:off x="0" y="2071678"/>
            <a:ext cx="9144000" cy="461665"/>
          </a:xfrm>
          <a:prstGeom prst="rect">
            <a:avLst/>
          </a:prstGeom>
        </p:spPr>
        <p:txBody>
          <a:bodyPr wrap="square">
            <a:spAutoFit/>
          </a:bodyPr>
          <a:lstStyle/>
          <a:p>
            <a:pPr algn="ctr"/>
            <a:r>
              <a:rPr lang="ru-RU" sz="2400" b="1" dirty="0" smtClean="0">
                <a:solidFill>
                  <a:srgbClr val="003399"/>
                </a:solidFill>
                <a:latin typeface="Times New Roman" pitchFamily="18" charset="0"/>
                <a:cs typeface="Times New Roman" pitchFamily="18" charset="0"/>
              </a:rPr>
              <a:t>Рамочная конвенция ВОЗ по борьбе против табака (РКБТ ВОЗ)</a:t>
            </a:r>
            <a:endParaRPr lang="ru-RU" sz="2400" b="1" dirty="0">
              <a:solidFill>
                <a:srgbClr val="003399"/>
              </a:solidFill>
              <a:latin typeface="Times New Roman" pitchFamily="18" charset="0"/>
              <a:cs typeface="Times New Roman" pitchFamily="18" charset="0"/>
            </a:endParaRPr>
          </a:p>
        </p:txBody>
      </p:sp>
      <p:pic>
        <p:nvPicPr>
          <p:cNvPr id="11" name="Picture 10" descr="C:\Documents and Settings\Администратор\Мои документы\Мои рисунки\111эмблема.jpg"/>
          <p:cNvPicPr>
            <a:picLocks noChangeAspect="1" noChangeArrowheads="1"/>
          </p:cNvPicPr>
          <p:nvPr/>
        </p:nvPicPr>
        <p:blipFill>
          <a:blip r:embed="rId7"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142984"/>
            <a:ext cx="421484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ru-RU" sz="1200" dirty="0">
                <a:latin typeface="Times New Roman" pitchFamily="18" charset="0"/>
                <a:cs typeface="Times New Roman" pitchFamily="18" charset="0"/>
              </a:rPr>
              <a:t>ЗАПРЕТ КУРЕНИЯ В МЕСТАХ, ОБОЗНАЧЕННЫХ ЗАКОНОМ</a:t>
            </a:r>
          </a:p>
        </p:txBody>
      </p:sp>
      <p:sp>
        <p:nvSpPr>
          <p:cNvPr id="5" name="TextBox 4"/>
          <p:cNvSpPr txBox="1"/>
          <p:nvPr/>
        </p:nvSpPr>
        <p:spPr>
          <a:xfrm>
            <a:off x="4714876" y="2285992"/>
            <a:ext cx="4206875" cy="27699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ru-RU" sz="1200" dirty="0">
                <a:latin typeface="Times New Roman" pitchFamily="18" charset="0"/>
                <a:cs typeface="Times New Roman" pitchFamily="18" charset="0"/>
              </a:rPr>
              <a:t>ЦЕНОВЫЕ И НАЛОГОВЫЕ </a:t>
            </a:r>
            <a:r>
              <a:rPr lang="ru-RU" sz="1200" dirty="0" smtClean="0">
                <a:latin typeface="Times New Roman" pitchFamily="18" charset="0"/>
                <a:cs typeface="Times New Roman" pitchFamily="18" charset="0"/>
              </a:rPr>
              <a:t>МЕРЫ</a:t>
            </a:r>
            <a:endParaRPr lang="ru-RU" sz="1200" dirty="0">
              <a:latin typeface="Times New Roman" pitchFamily="18" charset="0"/>
              <a:cs typeface="Times New Roman" pitchFamily="18" charset="0"/>
            </a:endParaRPr>
          </a:p>
        </p:txBody>
      </p:sp>
      <p:sp>
        <p:nvSpPr>
          <p:cNvPr id="6" name="TextBox 5"/>
          <p:cNvSpPr txBox="1"/>
          <p:nvPr/>
        </p:nvSpPr>
        <p:spPr>
          <a:xfrm>
            <a:off x="4714876" y="1714488"/>
            <a:ext cx="4191000" cy="46166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ru-RU" sz="1200" dirty="0">
                <a:latin typeface="Times New Roman" pitchFamily="18" charset="0"/>
                <a:cs typeface="Times New Roman" pitchFamily="18" charset="0"/>
              </a:rPr>
              <a:t>ЗАПРЕТ ОТКРЫТОЙ ВЫКЛАДКИ ТАБАЧНОЙ ПРОДУКЦИИ В МЕСТАХ ПРОДАЖ</a:t>
            </a:r>
          </a:p>
        </p:txBody>
      </p:sp>
      <p:sp>
        <p:nvSpPr>
          <p:cNvPr id="7" name="TextBox 6"/>
          <p:cNvSpPr txBox="1"/>
          <p:nvPr/>
        </p:nvSpPr>
        <p:spPr>
          <a:xfrm>
            <a:off x="285720" y="2643182"/>
            <a:ext cx="4214841" cy="2769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ru-RU" sz="1200" dirty="0">
                <a:latin typeface="Times New Roman" pitchFamily="18" charset="0"/>
                <a:cs typeface="Times New Roman" pitchFamily="18" charset="0"/>
              </a:rPr>
              <a:t>ЗАПРЕТ ПРОДАЖИ  ТАБАКА </a:t>
            </a:r>
            <a:r>
              <a:rPr lang="ru-RU" sz="1200" dirty="0" smtClean="0">
                <a:latin typeface="Times New Roman" pitchFamily="18" charset="0"/>
                <a:cs typeface="Times New Roman" pitchFamily="18" charset="0"/>
              </a:rPr>
              <a:t>НЕСОВЕРШЕННОЛЕТНИМ</a:t>
            </a:r>
            <a:endParaRPr lang="ru-RU" sz="1200" dirty="0">
              <a:latin typeface="Times New Roman" pitchFamily="18" charset="0"/>
              <a:cs typeface="Times New Roman" pitchFamily="18" charset="0"/>
            </a:endParaRPr>
          </a:p>
        </p:txBody>
      </p:sp>
      <p:sp>
        <p:nvSpPr>
          <p:cNvPr id="8" name="TextBox 7"/>
          <p:cNvSpPr txBox="1"/>
          <p:nvPr/>
        </p:nvSpPr>
        <p:spPr>
          <a:xfrm>
            <a:off x="285720" y="1714488"/>
            <a:ext cx="421484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ru-RU" sz="1200" dirty="0">
                <a:latin typeface="Times New Roman" pitchFamily="18" charset="0"/>
                <a:cs typeface="Times New Roman" pitchFamily="18" charset="0"/>
              </a:rPr>
              <a:t>ИНФОРМИРОВАНИЕ О ВРЕДНОМ ВОЗДЕЙСТВИИ ТАБАЧНОГО ДЫМА</a:t>
            </a:r>
          </a:p>
        </p:txBody>
      </p:sp>
      <p:sp>
        <p:nvSpPr>
          <p:cNvPr id="9" name="TextBox 8"/>
          <p:cNvSpPr txBox="1"/>
          <p:nvPr/>
        </p:nvSpPr>
        <p:spPr>
          <a:xfrm>
            <a:off x="285720" y="2285992"/>
            <a:ext cx="4214841" cy="2769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ru-RU" sz="1200" dirty="0">
                <a:latin typeface="Times New Roman" pitchFamily="18" charset="0"/>
                <a:cs typeface="Times New Roman" pitchFamily="18" charset="0"/>
              </a:rPr>
              <a:t>ЗАПРЕТ РЕКЛАМИРОВАНИЯ И СПОНСОРСТВА ТАБАКА</a:t>
            </a:r>
          </a:p>
        </p:txBody>
      </p:sp>
      <p:sp>
        <p:nvSpPr>
          <p:cNvPr id="10" name="TextBox 9"/>
          <p:cNvSpPr txBox="1"/>
          <p:nvPr/>
        </p:nvSpPr>
        <p:spPr>
          <a:xfrm>
            <a:off x="4714876" y="1142984"/>
            <a:ext cx="421484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ru-RU" sz="1200" dirty="0">
                <a:latin typeface="Times New Roman" pitchFamily="18" charset="0"/>
                <a:cs typeface="Times New Roman" pitchFamily="18" charset="0"/>
              </a:rPr>
              <a:t>ОРГАНИЗАЦИЯ МЕДИЦИНСКОЙ ПОМОЩИ НАСЕЛЕНИЮ ПО ОТКАЗУ ОТ ПОТРЕБЛЕНИЯ ТАБАКА</a:t>
            </a:r>
          </a:p>
        </p:txBody>
      </p:sp>
      <p:sp>
        <p:nvSpPr>
          <p:cNvPr id="11" name="TextBox 10"/>
          <p:cNvSpPr txBox="1"/>
          <p:nvPr/>
        </p:nvSpPr>
        <p:spPr>
          <a:xfrm>
            <a:off x="4714876" y="2643182"/>
            <a:ext cx="4206875" cy="46166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ru-RU" sz="1200" dirty="0">
                <a:latin typeface="Times New Roman" pitchFamily="18" charset="0"/>
                <a:cs typeface="Times New Roman" pitchFamily="18" charset="0"/>
              </a:rPr>
              <a:t>ПРЕДОТВРАЩЕНИЕ НЕЗАКОННОЙ ТОРГОВЛИ ТАБАЧНЫМИ ИЗДЕЛИЯМИ</a:t>
            </a:r>
          </a:p>
        </p:txBody>
      </p:sp>
      <p:sp>
        <p:nvSpPr>
          <p:cNvPr id="3" name="TextBox 2"/>
          <p:cNvSpPr txBox="1"/>
          <p:nvPr/>
        </p:nvSpPr>
        <p:spPr>
          <a:xfrm>
            <a:off x="285720" y="642918"/>
            <a:ext cx="8686800" cy="400110"/>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a:spAutoFit/>
          </a:bodyPr>
          <a:lstStyle/>
          <a:p>
            <a:pPr algn="ctr">
              <a:defRPr/>
            </a:pPr>
            <a:r>
              <a:rPr lang="ru-RU" sz="2000" dirty="0" smtClean="0">
                <a:solidFill>
                  <a:schemeClr val="tx1"/>
                </a:solidFill>
                <a:latin typeface="Times New Roman" pitchFamily="18" charset="0"/>
                <a:cs typeface="Times New Roman" pitchFamily="18" charset="0"/>
              </a:rPr>
              <a:t>Соответствуют </a:t>
            </a:r>
            <a:r>
              <a:rPr lang="ru-RU" sz="2000" dirty="0">
                <a:solidFill>
                  <a:schemeClr val="tx1"/>
                </a:solidFill>
                <a:latin typeface="Times New Roman" pitchFamily="18" charset="0"/>
                <a:cs typeface="Times New Roman" pitchFamily="18" charset="0"/>
              </a:rPr>
              <a:t>основным положениям </a:t>
            </a:r>
            <a:r>
              <a:rPr lang="ru-RU" sz="2000" dirty="0" smtClean="0">
                <a:solidFill>
                  <a:schemeClr val="tx1"/>
                </a:solidFill>
                <a:latin typeface="Times New Roman" pitchFamily="18" charset="0"/>
                <a:cs typeface="Times New Roman" pitchFamily="18" charset="0"/>
              </a:rPr>
              <a:t>РКБТ ВОЗ</a:t>
            </a:r>
            <a:endParaRPr lang="ru-RU" sz="2000" dirty="0">
              <a:solidFill>
                <a:schemeClr val="tx1"/>
              </a:solidFill>
              <a:latin typeface="Times New Roman" pitchFamily="18" charset="0"/>
              <a:cs typeface="Times New Roman" pitchFamily="18" charset="0"/>
            </a:endParaRPr>
          </a:p>
        </p:txBody>
      </p:sp>
      <p:sp>
        <p:nvSpPr>
          <p:cNvPr id="15" name="Заголовок 1"/>
          <p:cNvSpPr txBox="1">
            <a:spLocks/>
          </p:cNvSpPr>
          <p:nvPr/>
        </p:nvSpPr>
        <p:spPr>
          <a:xfrm>
            <a:off x="0" y="0"/>
            <a:ext cx="9144000" cy="642918"/>
          </a:xfrm>
          <a:prstGeom prst="rect">
            <a:avLst/>
          </a:prstGeom>
          <a:noFill/>
        </p:spPr>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3399"/>
                </a:solidFill>
                <a:effectLst/>
                <a:uLnTx/>
                <a:uFillTx/>
                <a:latin typeface="Times New Roman" pitchFamily="18" charset="0"/>
                <a:ea typeface="+mn-ea"/>
                <a:cs typeface="Times New Roman" pitchFamily="18" charset="0"/>
              </a:rPr>
              <a:t>Нормативно-правовые акты РФ, </a:t>
            </a:r>
            <a:br>
              <a:rPr kumimoji="0" lang="ru-RU" sz="2000" b="1" i="0" u="none" strike="noStrike" kern="1200" cap="none" spc="0" normalizeH="0" baseline="0" noProof="0" dirty="0" smtClean="0">
                <a:ln>
                  <a:noFill/>
                </a:ln>
                <a:solidFill>
                  <a:srgbClr val="003399"/>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smtClean="0">
                <a:ln>
                  <a:noFill/>
                </a:ln>
                <a:solidFill>
                  <a:srgbClr val="003399"/>
                </a:solidFill>
                <a:effectLst/>
                <a:uLnTx/>
                <a:uFillTx/>
                <a:latin typeface="Times New Roman" pitchFamily="18" charset="0"/>
                <a:ea typeface="+mn-ea"/>
                <a:cs typeface="Times New Roman" pitchFamily="18" charset="0"/>
              </a:rPr>
              <a:t>направленные на противодействие курению</a:t>
            </a:r>
            <a:endParaRPr kumimoji="0" lang="ru-RU" sz="2000" b="1" i="0" u="none" strike="noStrike" kern="1200" cap="none" spc="0" normalizeH="0" baseline="0" noProof="0" dirty="0">
              <a:ln>
                <a:noFill/>
              </a:ln>
              <a:solidFill>
                <a:srgbClr val="003399"/>
              </a:solidFill>
              <a:effectLst/>
              <a:uLnTx/>
              <a:uFillTx/>
              <a:latin typeface="Times New Roman" pitchFamily="18" charset="0"/>
              <a:ea typeface="+mj-ea"/>
              <a:cs typeface="Times New Roman" pitchFamily="18" charset="0"/>
            </a:endParaRPr>
          </a:p>
        </p:txBody>
      </p:sp>
      <p:sp>
        <p:nvSpPr>
          <p:cNvPr id="16" name="Содержимое 2"/>
          <p:cNvSpPr txBox="1">
            <a:spLocks/>
          </p:cNvSpPr>
          <p:nvPr/>
        </p:nvSpPr>
        <p:spPr>
          <a:xfrm>
            <a:off x="142844" y="3143248"/>
            <a:ext cx="8715436" cy="3714752"/>
          </a:xfrm>
          <a:prstGeom prst="rect">
            <a:avLst/>
          </a:prstGeom>
        </p:spPr>
        <p:txBody>
          <a:bodyPr rtlCol="0">
            <a:noAutofit/>
          </a:bodyPr>
          <a:lstStyle/>
          <a:p>
            <a:pPr marL="342900" marR="0" lvl="0" indent="-342900" algn="just" defTabSz="914400" rtl="0" eaLnBrk="1" fontAlgn="auto" latinLnBrk="0" hangingPunct="1">
              <a:lnSpc>
                <a:spcPct val="100000"/>
              </a:lnSpc>
              <a:spcBef>
                <a:spcPct val="20000"/>
              </a:spcBef>
              <a:spcAft>
                <a:spcPts val="0"/>
              </a:spcAft>
              <a:buClr>
                <a:srgbClr val="003399"/>
              </a:buClr>
              <a:buSzTx/>
              <a:buFont typeface="Wingdings" pitchFamily="2" charset="2"/>
              <a:buChar char="q"/>
              <a:tabLst/>
              <a:defRPr/>
            </a:pPr>
            <a:r>
              <a:rPr kumimoji="0" lang="ru-RU" alt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Федеральный закон от </a:t>
            </a:r>
            <a:r>
              <a:rPr kumimoji="0" lang="ru-RU" altLang="ru-RU" sz="1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24 апреля  2008 г. </a:t>
            </a:r>
            <a:r>
              <a:rPr kumimoji="0" lang="ru-RU" alt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51-ФЗ «О присоединении Российской Федерации к Рамочной конвенции ВОЗ по борьбе против табака».</a:t>
            </a:r>
          </a:p>
          <a:p>
            <a:pPr marL="342900" marR="0" lvl="0" indent="-342900" algn="just" defTabSz="914400" rtl="0" eaLnBrk="1" fontAlgn="auto" latinLnBrk="0" hangingPunct="1">
              <a:lnSpc>
                <a:spcPct val="100000"/>
              </a:lnSpc>
              <a:spcBef>
                <a:spcPct val="20000"/>
              </a:spcBef>
              <a:spcAft>
                <a:spcPts val="0"/>
              </a:spcAft>
              <a:buClr>
                <a:srgbClr val="003399"/>
              </a:buClr>
              <a:buSzTx/>
              <a:buFont typeface="Wingdings" pitchFamily="2" charset="2"/>
              <a:buChar char="q"/>
              <a:tabLst/>
              <a:defRPr/>
            </a:pPr>
            <a:r>
              <a:rPr kumimoji="0" lang="ru-RU" alt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Концепция осуществления государственной политики противодействия потреблению табака на 2010 - 2015 годы, утверждена Правительством РФ от </a:t>
            </a:r>
            <a:r>
              <a:rPr kumimoji="0" lang="ru-RU" altLang="ru-RU" sz="1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23 сентября 2010 г</a:t>
            </a:r>
            <a:r>
              <a:rPr kumimoji="0" lang="ru-RU" alt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1563-р.</a:t>
            </a:r>
          </a:p>
          <a:p>
            <a:pPr marL="342900" marR="0" lvl="0" indent="-342900" algn="just" defTabSz="914400" rtl="0" eaLnBrk="1" fontAlgn="auto" latinLnBrk="0" hangingPunct="1">
              <a:lnSpc>
                <a:spcPct val="100000"/>
              </a:lnSpc>
              <a:spcBef>
                <a:spcPct val="20000"/>
              </a:spcBef>
              <a:spcAft>
                <a:spcPts val="0"/>
              </a:spcAft>
              <a:buClr>
                <a:srgbClr val="003399"/>
              </a:buClr>
              <a:buSzTx/>
              <a:buFont typeface="Wingdings" pitchFamily="2" charset="2"/>
              <a:buChar char="q"/>
              <a:tabLst/>
              <a:defRPr/>
            </a:pPr>
            <a:r>
              <a:rPr kumimoji="0" lang="ru-RU" alt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Федеральный закон от </a:t>
            </a:r>
            <a:r>
              <a:rPr kumimoji="0" lang="ru-RU" altLang="ru-RU" sz="1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23 февраля 2013 г.</a:t>
            </a:r>
            <a:r>
              <a:rPr kumimoji="0" lang="ru-RU" alt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15-ФЗ «Об охране здоровья граждан от воздействия окружающего табачного дыма и последствий  потребления табака». </a:t>
            </a:r>
          </a:p>
          <a:p>
            <a:pPr marL="342900" marR="0" lvl="0" indent="-342900" algn="just" defTabSz="914400" rtl="0" eaLnBrk="1" fontAlgn="auto" latinLnBrk="0" hangingPunct="1">
              <a:lnSpc>
                <a:spcPct val="100000"/>
              </a:lnSpc>
              <a:spcBef>
                <a:spcPct val="20000"/>
              </a:spcBef>
              <a:spcAft>
                <a:spcPts val="0"/>
              </a:spcAft>
              <a:buClr>
                <a:srgbClr val="003399"/>
              </a:buClr>
              <a:buSzTx/>
              <a:buFont typeface="Wingdings" pitchFamily="2" charset="2"/>
              <a:buChar char="q"/>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Приказ Минздрава России №338 от </a:t>
            </a:r>
            <a:r>
              <a:rPr kumimoji="0" lang="ru-RU" sz="1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30 мая 2013 г</a:t>
            </a: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 соблюдении норм законодательства в сфере охраны здоровья граждан от воздействия окружающего табачного дыма и последствий потребления табака на территориях и в помещениях».</a:t>
            </a:r>
          </a:p>
          <a:p>
            <a:pPr marL="342900" marR="0" lvl="0" indent="-342900" algn="just" defTabSz="914400" rtl="0" eaLnBrk="1" fontAlgn="auto" latinLnBrk="0" hangingPunct="1">
              <a:lnSpc>
                <a:spcPct val="100000"/>
              </a:lnSpc>
              <a:spcBef>
                <a:spcPct val="20000"/>
              </a:spcBef>
              <a:spcAft>
                <a:spcPts val="0"/>
              </a:spcAft>
              <a:buClr>
                <a:srgbClr val="003399"/>
              </a:buClr>
              <a:buSzTx/>
              <a:buFont typeface="Wingdings" pitchFamily="2" charset="2"/>
              <a:buChar char="q"/>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Приказ Минздрава России №677 от </a:t>
            </a:r>
            <a:r>
              <a:rPr kumimoji="0" lang="ru-RU" sz="14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30 сентября 2013 г. </a:t>
            </a: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«Об утверждении информационно-коммуникационной стратегии по формированию здорового образа жизни, борьбе с потреблением алкоголя и табака, предупреждению и борьбе с немедицинским потреблением наркотических средств и психотропных веществ на период до 2020 года».</a:t>
            </a:r>
          </a:p>
          <a:p>
            <a:pPr marL="342900" lvl="0" indent="-342900" algn="just">
              <a:spcBef>
                <a:spcPct val="20000"/>
              </a:spcBef>
              <a:buClr>
                <a:srgbClr val="003399"/>
              </a:buClr>
              <a:buFont typeface="Wingdings" pitchFamily="2" charset="2"/>
              <a:buChar char="q"/>
              <a:defRPr/>
            </a:pPr>
            <a:r>
              <a:rPr lang="ru-RU" sz="1400" i="1" dirty="0" smtClean="0">
                <a:latin typeface="Times New Roman" pitchFamily="18" charset="0"/>
                <a:cs typeface="Times New Roman" pitchFamily="18" charset="0"/>
              </a:rPr>
              <a:t>Приказ Минстроя России N 756/</a:t>
            </a:r>
            <a:r>
              <a:rPr lang="ru-RU" sz="1400" i="1" dirty="0" err="1" smtClean="0">
                <a:latin typeface="Times New Roman" pitchFamily="18" charset="0"/>
                <a:cs typeface="Times New Roman" pitchFamily="18" charset="0"/>
              </a:rPr>
              <a:t>пр</a:t>
            </a:r>
            <a:r>
              <a:rPr lang="ru-RU" sz="1400" i="1" dirty="0" smtClean="0">
                <a:latin typeface="Times New Roman" pitchFamily="18" charset="0"/>
                <a:cs typeface="Times New Roman" pitchFamily="18" charset="0"/>
              </a:rPr>
              <a:t>, Минздрава России N 786н от 28.11.2014 "О требованиях к выделению и оснащению специальных мест на открытом воздухе для курения табака, к выделению и оборудованию изолированных помещений для курения табака».</a:t>
            </a:r>
          </a:p>
          <a:p>
            <a:pPr marL="342900" lvl="0" indent="-342900" algn="just">
              <a:spcBef>
                <a:spcPct val="20000"/>
              </a:spcBef>
              <a:buClr>
                <a:srgbClr val="003399"/>
              </a:buClr>
              <a:defRPr/>
            </a:pPr>
            <a:endParaRPr lang="ru-RU" sz="1400" i="1" dirty="0" smtClean="0">
              <a:latin typeface="Times New Roman" pitchFamily="18" charset="0"/>
              <a:cs typeface="Times New Roman" pitchFamily="18" charset="0"/>
            </a:endParaRPr>
          </a:p>
        </p:txBody>
      </p:sp>
      <p:sp>
        <p:nvSpPr>
          <p:cNvPr id="17" name="Номер слайда 16"/>
          <p:cNvSpPr>
            <a:spLocks noGrp="1"/>
          </p:cNvSpPr>
          <p:nvPr>
            <p:ph type="sldNum" sz="quarter" idx="12"/>
          </p:nvPr>
        </p:nvSpPr>
        <p:spPr>
          <a:xfrm>
            <a:off x="6643702" y="6500834"/>
            <a:ext cx="2500298" cy="357166"/>
          </a:xfrm>
        </p:spPr>
        <p:txBody>
          <a:bodyPr/>
          <a:lstStyle/>
          <a:p>
            <a:fld id="{308739B8-7829-49D9-8428-EE46A7517769}" type="slidenum">
              <a:rPr lang="ru-RU" smtClean="0"/>
              <a:pPr/>
              <a:t>3</a:t>
            </a:fld>
            <a:endParaRPr lang="ru-RU" dirty="0"/>
          </a:p>
        </p:txBody>
      </p:sp>
      <p:pic>
        <p:nvPicPr>
          <p:cNvPr id="14"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715140" y="6429396"/>
            <a:ext cx="2428860" cy="428604"/>
          </a:xfrm>
        </p:spPr>
        <p:txBody>
          <a:bodyPr/>
          <a:lstStyle/>
          <a:p>
            <a:fld id="{308739B8-7829-49D9-8428-EE46A7517769}" type="slidenum">
              <a:rPr lang="ru-RU" smtClean="0"/>
              <a:pPr/>
              <a:t>4</a:t>
            </a:fld>
            <a:endParaRPr lang="ru-RU" dirty="0"/>
          </a:p>
        </p:txBody>
      </p:sp>
      <p:sp>
        <p:nvSpPr>
          <p:cNvPr id="6" name="Прямоугольник 5"/>
          <p:cNvSpPr/>
          <p:nvPr/>
        </p:nvSpPr>
        <p:spPr>
          <a:xfrm>
            <a:off x="214282" y="571480"/>
            <a:ext cx="8715436" cy="738664"/>
          </a:xfrm>
          <a:prstGeom prst="rect">
            <a:avLst/>
          </a:prstGeom>
          <a:solidFill>
            <a:schemeClr val="accent2">
              <a:lumMod val="20000"/>
              <a:lumOff val="80000"/>
            </a:schemeClr>
          </a:solidFill>
        </p:spPr>
        <p:txBody>
          <a:bodyPr wrap="square">
            <a:spAutoFit/>
          </a:bodyPr>
          <a:lstStyle/>
          <a:p>
            <a:pPr marL="342900" lvl="0" algn="just">
              <a:spcBef>
                <a:spcPct val="20000"/>
              </a:spcBef>
              <a:buClr>
                <a:srgbClr val="003399"/>
              </a:buClr>
              <a:defRPr/>
            </a:pPr>
            <a:r>
              <a:rPr lang="ru-RU" sz="1400" i="1" dirty="0" smtClean="0">
                <a:latin typeface="Times New Roman" pitchFamily="18" charset="0"/>
                <a:cs typeface="Times New Roman" pitchFamily="18" charset="0"/>
              </a:rPr>
              <a:t>Приказ Минстроя России N 756/</a:t>
            </a:r>
            <a:r>
              <a:rPr lang="ru-RU" sz="1400" i="1" dirty="0" err="1" smtClean="0">
                <a:latin typeface="Times New Roman" pitchFamily="18" charset="0"/>
                <a:cs typeface="Times New Roman" pitchFamily="18" charset="0"/>
              </a:rPr>
              <a:t>пр</a:t>
            </a:r>
            <a:r>
              <a:rPr lang="ru-RU" sz="1400" i="1" dirty="0" smtClean="0">
                <a:latin typeface="Times New Roman" pitchFamily="18" charset="0"/>
                <a:cs typeface="Times New Roman" pitchFamily="18" charset="0"/>
              </a:rPr>
              <a:t>, Минздрава России N 786н от 28.11.2014 г. "О требованиях к выделению и оснащению специальных мест на открытом воздухе для курения табака, к выделению и оборудованию изолированных помещений для курения табака"</a:t>
            </a:r>
          </a:p>
        </p:txBody>
      </p:sp>
      <p:sp>
        <p:nvSpPr>
          <p:cNvPr id="7" name="TextBox 6"/>
          <p:cNvSpPr txBox="1"/>
          <p:nvPr/>
        </p:nvSpPr>
        <p:spPr>
          <a:xfrm>
            <a:off x="0" y="1"/>
            <a:ext cx="9144000" cy="584775"/>
          </a:xfrm>
          <a:prstGeom prst="rect">
            <a:avLst/>
          </a:prstGeom>
          <a:noFill/>
        </p:spPr>
        <p:txBody>
          <a:bodyPr wrap="square" rtlCol="0">
            <a:spAutoFit/>
          </a:bodyPr>
          <a:lstStyle/>
          <a:p>
            <a:pPr algn="ctr"/>
            <a:r>
              <a:rPr lang="ru-RU" b="1" dirty="0" smtClean="0">
                <a:solidFill>
                  <a:srgbClr val="003399"/>
                </a:solidFill>
                <a:latin typeface="Times New Roman" pitchFamily="18" charset="0"/>
                <a:cs typeface="Times New Roman" pitchFamily="18" charset="0"/>
              </a:rPr>
              <a:t>Новые требования к местам для курения</a:t>
            </a:r>
          </a:p>
          <a:p>
            <a:pPr algn="ctr"/>
            <a:r>
              <a:rPr lang="ru-RU" sz="1400" i="1" dirty="0" smtClean="0">
                <a:solidFill>
                  <a:srgbClr val="C00000"/>
                </a:solidFill>
                <a:latin typeface="Times New Roman" pitchFamily="18" charset="0"/>
                <a:cs typeface="Times New Roman" pitchFamily="18" charset="0"/>
              </a:rPr>
              <a:t>(вступили в силу 14.10.2015 г.)</a:t>
            </a:r>
            <a:endParaRPr lang="ru-RU" sz="1400" i="1" dirty="0">
              <a:solidFill>
                <a:srgbClr val="C00000"/>
              </a:solidFill>
              <a:latin typeface="Times New Roman" pitchFamily="18" charset="0"/>
              <a:cs typeface="Times New Roman" pitchFamily="18" charset="0"/>
            </a:endParaRPr>
          </a:p>
        </p:txBody>
      </p:sp>
      <p:sp>
        <p:nvSpPr>
          <p:cNvPr id="8" name="Прямоугольник 7"/>
          <p:cNvSpPr/>
          <p:nvPr/>
        </p:nvSpPr>
        <p:spPr>
          <a:xfrm>
            <a:off x="0" y="2143116"/>
            <a:ext cx="4714876" cy="584775"/>
          </a:xfrm>
          <a:prstGeom prst="rect">
            <a:avLst/>
          </a:prstGeom>
        </p:spPr>
        <p:txBody>
          <a:bodyPr wrap="square">
            <a:spAutoFit/>
          </a:bodyPr>
          <a:lstStyle/>
          <a:p>
            <a:pPr algn="ctr"/>
            <a:r>
              <a:rPr lang="ru-RU" sz="1600" b="1" i="1" dirty="0" smtClean="0">
                <a:solidFill>
                  <a:srgbClr val="003399"/>
                </a:solidFill>
                <a:latin typeface="Times New Roman" pitchFamily="18" charset="0"/>
                <a:cs typeface="Times New Roman" pitchFamily="18" charset="0"/>
              </a:rPr>
              <a:t>места на открытом воздухе</a:t>
            </a:r>
          </a:p>
          <a:p>
            <a:pPr algn="ctr"/>
            <a:r>
              <a:rPr lang="ru-RU" sz="1600" b="1" i="1" dirty="0" smtClean="0">
                <a:solidFill>
                  <a:srgbClr val="003399"/>
                </a:solidFill>
                <a:latin typeface="Times New Roman" pitchFamily="18" charset="0"/>
                <a:cs typeface="Times New Roman" pitchFamily="18" charset="0"/>
              </a:rPr>
              <a:t> для курения табака</a:t>
            </a:r>
            <a:endParaRPr lang="ru-RU" sz="1600" b="1" dirty="0">
              <a:solidFill>
                <a:srgbClr val="003399"/>
              </a:solidFill>
            </a:endParaRPr>
          </a:p>
        </p:txBody>
      </p:sp>
      <p:sp>
        <p:nvSpPr>
          <p:cNvPr id="9" name="Прямоугольник 8"/>
          <p:cNvSpPr/>
          <p:nvPr/>
        </p:nvSpPr>
        <p:spPr>
          <a:xfrm>
            <a:off x="4714876" y="2143116"/>
            <a:ext cx="4429124" cy="584775"/>
          </a:xfrm>
          <a:prstGeom prst="rect">
            <a:avLst/>
          </a:prstGeom>
        </p:spPr>
        <p:txBody>
          <a:bodyPr wrap="square">
            <a:spAutoFit/>
          </a:bodyPr>
          <a:lstStyle/>
          <a:p>
            <a:pPr algn="ctr"/>
            <a:r>
              <a:rPr lang="ru-RU" sz="1600" b="1" i="1" dirty="0" smtClean="0">
                <a:solidFill>
                  <a:srgbClr val="003399"/>
                </a:solidFill>
                <a:latin typeface="Times New Roman" pitchFamily="18" charset="0"/>
                <a:cs typeface="Times New Roman" pitchFamily="18" charset="0"/>
              </a:rPr>
              <a:t>изолированные помещения </a:t>
            </a:r>
          </a:p>
          <a:p>
            <a:pPr algn="ctr"/>
            <a:r>
              <a:rPr lang="ru-RU" sz="1600" b="1" i="1" dirty="0" smtClean="0">
                <a:solidFill>
                  <a:srgbClr val="003399"/>
                </a:solidFill>
                <a:latin typeface="Times New Roman" pitchFamily="18" charset="0"/>
                <a:cs typeface="Times New Roman" pitchFamily="18" charset="0"/>
              </a:rPr>
              <a:t>для курения табака</a:t>
            </a:r>
            <a:endParaRPr lang="ru-RU" sz="1600" b="1" dirty="0">
              <a:solidFill>
                <a:srgbClr val="003399"/>
              </a:solidFill>
            </a:endParaRPr>
          </a:p>
        </p:txBody>
      </p:sp>
      <p:pic>
        <p:nvPicPr>
          <p:cNvPr id="25602" name="Picture 2"/>
          <p:cNvPicPr>
            <a:picLocks noChangeAspect="1" noChangeArrowheads="1"/>
          </p:cNvPicPr>
          <p:nvPr/>
        </p:nvPicPr>
        <p:blipFill>
          <a:blip r:embed="rId2"/>
          <a:srcRect/>
          <a:stretch>
            <a:fillRect/>
          </a:stretch>
        </p:blipFill>
        <p:spPr bwMode="auto">
          <a:xfrm>
            <a:off x="6072198" y="4857760"/>
            <a:ext cx="1785930" cy="1785930"/>
          </a:xfrm>
          <a:prstGeom prst="rect">
            <a:avLst/>
          </a:prstGeom>
          <a:noFill/>
          <a:ln w="9525">
            <a:noFill/>
            <a:miter lim="800000"/>
            <a:headEnd/>
            <a:tailEnd/>
          </a:ln>
          <a:effectLst/>
        </p:spPr>
      </p:pic>
      <p:sp>
        <p:nvSpPr>
          <p:cNvPr id="10" name="Прямоугольник 9"/>
          <p:cNvSpPr/>
          <p:nvPr/>
        </p:nvSpPr>
        <p:spPr>
          <a:xfrm>
            <a:off x="285720" y="2643182"/>
            <a:ext cx="4143404" cy="1169551"/>
          </a:xfrm>
          <a:prstGeom prst="rect">
            <a:avLst/>
          </a:prstGeom>
        </p:spPr>
        <p:txBody>
          <a:bodyPr wrap="square">
            <a:spAutoFit/>
          </a:bodyPr>
          <a:lstStyle/>
          <a:p>
            <a:pPr algn="just">
              <a:buFontTx/>
              <a:buChar char="-"/>
            </a:pPr>
            <a:r>
              <a:rPr lang="ru-RU" sz="1400" dirty="0" smtClean="0">
                <a:latin typeface="Times New Roman" pitchFamily="18" charset="0"/>
                <a:cs typeface="Times New Roman" pitchFamily="18" charset="0"/>
              </a:rPr>
              <a:t> знак «Место для курения»,</a:t>
            </a:r>
          </a:p>
          <a:p>
            <a:pPr algn="just">
              <a:buFontTx/>
              <a:buChar char="-"/>
            </a:pPr>
            <a:r>
              <a:rPr lang="ru-RU" sz="1400" dirty="0" smtClean="0">
                <a:latin typeface="Times New Roman" pitchFamily="18" charset="0"/>
                <a:cs typeface="Times New Roman" pitchFamily="18" charset="0"/>
              </a:rPr>
              <a:t> пепельницы, </a:t>
            </a:r>
          </a:p>
          <a:p>
            <a:pPr algn="just">
              <a:buFontTx/>
              <a:buChar char="-"/>
            </a:pPr>
            <a:r>
              <a:rPr lang="ru-RU" sz="1400" dirty="0" smtClean="0">
                <a:latin typeface="Times New Roman" pitchFamily="18" charset="0"/>
                <a:cs typeface="Times New Roman" pitchFamily="18" charset="0"/>
              </a:rPr>
              <a:t> искусственное освещение (в темное время суток), </a:t>
            </a:r>
          </a:p>
          <a:p>
            <a:pPr algn="just">
              <a:buFontTx/>
              <a:buChar char="-"/>
            </a:pPr>
            <a:r>
              <a:rPr lang="ru-RU" sz="1400" dirty="0" smtClean="0">
                <a:latin typeface="Times New Roman" pitchFamily="18" charset="0"/>
                <a:cs typeface="Times New Roman" pitchFamily="18" charset="0"/>
              </a:rPr>
              <a:t> информационные материалы о вреде табака и вредном воздействии табачного дыма.</a:t>
            </a:r>
          </a:p>
        </p:txBody>
      </p:sp>
      <p:sp>
        <p:nvSpPr>
          <p:cNvPr id="11" name="Прямоугольник 10"/>
          <p:cNvSpPr/>
          <p:nvPr/>
        </p:nvSpPr>
        <p:spPr>
          <a:xfrm>
            <a:off x="4786314" y="2714620"/>
            <a:ext cx="4143404" cy="2246769"/>
          </a:xfrm>
          <a:prstGeom prst="rect">
            <a:avLst/>
          </a:prstGeom>
        </p:spPr>
        <p:txBody>
          <a:bodyPr wrap="square">
            <a:spAutoFit/>
          </a:bodyPr>
          <a:lstStyle/>
          <a:p>
            <a:pPr>
              <a:buFontTx/>
              <a:buChar char="-"/>
            </a:pPr>
            <a:r>
              <a:rPr lang="ru-RU" sz="1400" dirty="0" smtClean="0">
                <a:latin typeface="Times New Roman" pitchFamily="18" charset="0"/>
                <a:cs typeface="Times New Roman" pitchFamily="18" charset="0"/>
              </a:rPr>
              <a:t> знак «Место для курения»,</a:t>
            </a:r>
          </a:p>
          <a:p>
            <a:pPr>
              <a:buFontTx/>
              <a:buChar char="-"/>
            </a:pPr>
            <a:r>
              <a:rPr lang="ru-RU" sz="1400" dirty="0" smtClean="0">
                <a:latin typeface="Times New Roman" pitchFamily="18" charset="0"/>
                <a:cs typeface="Times New Roman" pitchFamily="18" charset="0"/>
              </a:rPr>
              <a:t> пепельницы, </a:t>
            </a:r>
          </a:p>
          <a:p>
            <a:pPr>
              <a:buFontTx/>
              <a:buChar char="-"/>
            </a:pPr>
            <a:r>
              <a:rPr lang="ru-RU" sz="1400" dirty="0" smtClean="0">
                <a:latin typeface="Times New Roman" pitchFamily="18" charset="0"/>
                <a:cs typeface="Times New Roman" pitchFamily="18" charset="0"/>
              </a:rPr>
              <a:t> искусственное освещение, </a:t>
            </a:r>
          </a:p>
          <a:p>
            <a:pPr>
              <a:buFontTx/>
              <a:buChar char="-"/>
            </a:pPr>
            <a:r>
              <a:rPr lang="ru-RU" sz="1400" dirty="0" smtClean="0">
                <a:latin typeface="Times New Roman" pitchFamily="18" charset="0"/>
                <a:cs typeface="Times New Roman" pitchFamily="18" charset="0"/>
              </a:rPr>
              <a:t> приточно-вытяжная система вентиляции,</a:t>
            </a:r>
          </a:p>
          <a:p>
            <a:pPr>
              <a:buFontTx/>
              <a:buChar char="-"/>
            </a:pPr>
            <a:r>
              <a:rPr lang="ru-RU" sz="1400" dirty="0" smtClean="0">
                <a:latin typeface="Times New Roman" pitchFamily="18" charset="0"/>
                <a:cs typeface="Times New Roman" pitchFamily="18" charset="0"/>
              </a:rPr>
              <a:t> огнетушитель,</a:t>
            </a:r>
          </a:p>
          <a:p>
            <a:pPr algn="just">
              <a:buFontTx/>
              <a:buChar char="-"/>
            </a:pPr>
            <a:r>
              <a:rPr lang="ru-RU" sz="1400" dirty="0" smtClean="0">
                <a:latin typeface="Times New Roman" pitchFamily="18" charset="0"/>
                <a:cs typeface="Times New Roman" pitchFamily="18" charset="0"/>
              </a:rPr>
              <a:t> дверь или аналогичное устройство, препятствующие проникновению загрязненного воздуха в смежные помещения»,</a:t>
            </a:r>
          </a:p>
          <a:p>
            <a:pPr>
              <a:buFontTx/>
              <a:buChar char="-"/>
            </a:pPr>
            <a:r>
              <a:rPr lang="ru-RU" sz="1400" dirty="0" smtClean="0">
                <a:latin typeface="Times New Roman" pitchFamily="18" charset="0"/>
                <a:cs typeface="Times New Roman" pitchFamily="18" charset="0"/>
              </a:rPr>
              <a:t> информационные материалы о вреде табака и вредном воздействии табачного дыма.</a:t>
            </a:r>
          </a:p>
        </p:txBody>
      </p:sp>
      <p:pic>
        <p:nvPicPr>
          <p:cNvPr id="2" name="Picture 3" descr="C:\Documents and Settings\1\Рабочий стол\Центр профилактики_табак\плакат курение.JPG"/>
          <p:cNvPicPr>
            <a:picLocks noChangeAspect="1" noChangeArrowheads="1"/>
          </p:cNvPicPr>
          <p:nvPr/>
        </p:nvPicPr>
        <p:blipFill>
          <a:blip r:embed="rId3" cstate="print"/>
          <a:srcRect/>
          <a:stretch>
            <a:fillRect/>
          </a:stretch>
        </p:blipFill>
        <p:spPr bwMode="auto">
          <a:xfrm>
            <a:off x="214282" y="3857628"/>
            <a:ext cx="2026316" cy="2857496"/>
          </a:xfrm>
          <a:prstGeom prst="rect">
            <a:avLst/>
          </a:prstGeom>
          <a:noFill/>
          <a:ln>
            <a:solidFill>
              <a:schemeClr val="accent1"/>
            </a:solidFill>
          </a:ln>
        </p:spPr>
      </p:pic>
      <p:pic>
        <p:nvPicPr>
          <p:cNvPr id="25604" name="Picture 4" descr="C:\Documents and Settings\1\Рабочий стол\Центр профилактики_табак\3.JPG"/>
          <p:cNvPicPr>
            <a:picLocks noChangeAspect="1" noChangeArrowheads="1"/>
          </p:cNvPicPr>
          <p:nvPr/>
        </p:nvPicPr>
        <p:blipFill>
          <a:blip r:embed="rId4" cstate="print"/>
          <a:srcRect/>
          <a:stretch>
            <a:fillRect/>
          </a:stretch>
        </p:blipFill>
        <p:spPr bwMode="auto">
          <a:xfrm>
            <a:off x="2428860" y="3857628"/>
            <a:ext cx="2031383" cy="2857496"/>
          </a:xfrm>
          <a:prstGeom prst="rect">
            <a:avLst/>
          </a:prstGeom>
          <a:noFill/>
          <a:ln>
            <a:solidFill>
              <a:schemeClr val="accent1"/>
            </a:solidFill>
          </a:ln>
        </p:spPr>
      </p:pic>
      <p:sp>
        <p:nvSpPr>
          <p:cNvPr id="14" name="Прямоугольник 13"/>
          <p:cNvSpPr/>
          <p:nvPr/>
        </p:nvSpPr>
        <p:spPr>
          <a:xfrm>
            <a:off x="214282" y="1428736"/>
            <a:ext cx="8715436" cy="738664"/>
          </a:xfrm>
          <a:prstGeom prst="rect">
            <a:avLst/>
          </a:prstGeom>
          <a:solidFill>
            <a:schemeClr val="accent3">
              <a:lumMod val="20000"/>
              <a:lumOff val="80000"/>
            </a:schemeClr>
          </a:solidFill>
        </p:spPr>
        <p:txBody>
          <a:bodyPr wrap="square">
            <a:spAutoFit/>
          </a:bodyPr>
          <a:lstStyle/>
          <a:p>
            <a:pPr algn="just"/>
            <a:r>
              <a:rPr lang="ru-RU" sz="1400" dirty="0" smtClean="0">
                <a:latin typeface="Times New Roman" pitchFamily="18" charset="0"/>
                <a:cs typeface="Times New Roman" pitchFamily="18" charset="0"/>
              </a:rPr>
              <a:t>п. 3. В процессе потребления табачных изделий специальные места на открытом воздухе для курения табака и изолированные помещения для курения табака должны соответствовать </a:t>
            </a:r>
            <a:r>
              <a:rPr lang="ru-RU" sz="1400" dirty="0" err="1" smtClean="0">
                <a:latin typeface="Times New Roman" pitchFamily="18" charset="0"/>
                <a:cs typeface="Times New Roman" pitchFamily="18" charset="0"/>
              </a:rPr>
              <a:t>СанПиН</a:t>
            </a:r>
            <a:r>
              <a:rPr lang="ru-RU" sz="1400" dirty="0" smtClean="0">
                <a:latin typeface="Times New Roman" pitchFamily="18" charset="0"/>
                <a:cs typeface="Times New Roman" pitchFamily="18" charset="0"/>
              </a:rPr>
              <a:t> 2.1.6.1032-01 "Гигиенические требования к обеспечению качества атмосферного воздуха населенных мест«.</a:t>
            </a:r>
            <a:endParaRPr lang="ru-RU" sz="1400" dirty="0">
              <a:latin typeface="Times New Roman" pitchFamily="18" charset="0"/>
              <a:cs typeface="Times New Roman" pitchFamily="18" charset="0"/>
            </a:endParaRPr>
          </a:p>
        </p:txBody>
      </p:sp>
      <p:pic>
        <p:nvPicPr>
          <p:cNvPr id="13" name="Picture 10" descr="C:\Documents and Settings\Администратор\Мои документы\Мои рисунки\111эмблема.jpg"/>
          <p:cNvPicPr>
            <a:picLocks noChangeAspect="1" noChangeArrowheads="1"/>
          </p:cNvPicPr>
          <p:nvPr/>
        </p:nvPicPr>
        <p:blipFill>
          <a:blip r:embed="rId5"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715140" y="6429396"/>
            <a:ext cx="2428860" cy="428604"/>
          </a:xfrm>
        </p:spPr>
        <p:txBody>
          <a:bodyPr/>
          <a:lstStyle/>
          <a:p>
            <a:fld id="{308739B8-7829-49D9-8428-EE46A7517769}" type="slidenum">
              <a:rPr lang="ru-RU" smtClean="0"/>
              <a:pPr/>
              <a:t>5</a:t>
            </a:fld>
            <a:endParaRPr lang="ru-RU" dirty="0"/>
          </a:p>
        </p:txBody>
      </p:sp>
      <p:sp>
        <p:nvSpPr>
          <p:cNvPr id="7" name="TextBox 6"/>
          <p:cNvSpPr txBox="1"/>
          <p:nvPr/>
        </p:nvSpPr>
        <p:spPr>
          <a:xfrm>
            <a:off x="-357222" y="1"/>
            <a:ext cx="9501222" cy="646331"/>
          </a:xfrm>
          <a:prstGeom prst="rect">
            <a:avLst/>
          </a:prstGeom>
          <a:noFill/>
        </p:spPr>
        <p:txBody>
          <a:bodyPr wrap="square" rtlCol="0">
            <a:spAutoFit/>
          </a:bodyPr>
          <a:lstStyle/>
          <a:p>
            <a:pPr algn="ctr"/>
            <a:r>
              <a:rPr lang="ru-RU" b="1" dirty="0" smtClean="0">
                <a:solidFill>
                  <a:srgbClr val="003399"/>
                </a:solidFill>
                <a:latin typeface="Times New Roman" pitchFamily="18" charset="0"/>
                <a:cs typeface="Times New Roman" pitchFamily="18" charset="0"/>
              </a:rPr>
              <a:t>Технический регламент Таможенного союза «Технический регламент на табачную продукцию» (ТР ТС 035/2014)</a:t>
            </a:r>
            <a:endParaRPr lang="ru-RU" sz="1400" i="1" dirty="0">
              <a:solidFill>
                <a:srgbClr val="C00000"/>
              </a:solidFill>
              <a:latin typeface="Times New Roman" pitchFamily="18" charset="0"/>
              <a:cs typeface="Times New Roman" pitchFamily="18" charset="0"/>
            </a:endParaRPr>
          </a:p>
        </p:txBody>
      </p:sp>
      <p:pic>
        <p:nvPicPr>
          <p:cNvPr id="13"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pic>
        <p:nvPicPr>
          <p:cNvPr id="29700" name="Picture 4" descr="http://data.normacs.ru/getdocth.jsp?docid=116JK"/>
          <p:cNvPicPr>
            <a:picLocks noChangeAspect="1" noChangeArrowheads="1"/>
          </p:cNvPicPr>
          <p:nvPr/>
        </p:nvPicPr>
        <p:blipFill>
          <a:blip r:embed="rId3"/>
          <a:srcRect/>
          <a:stretch>
            <a:fillRect/>
          </a:stretch>
        </p:blipFill>
        <p:spPr bwMode="auto">
          <a:xfrm>
            <a:off x="0" y="500043"/>
            <a:ext cx="3071802" cy="4336661"/>
          </a:xfrm>
          <a:prstGeom prst="rect">
            <a:avLst/>
          </a:prstGeom>
          <a:noFill/>
          <a:effectLst>
            <a:softEdge rad="63500"/>
          </a:effectLst>
        </p:spPr>
      </p:pic>
      <p:pic>
        <p:nvPicPr>
          <p:cNvPr id="29702" name="Picture 6" descr="http://data.normacs.ru/getdocth.jsp?docid=11HSO"/>
          <p:cNvPicPr>
            <a:picLocks noChangeAspect="1" noChangeArrowheads="1"/>
          </p:cNvPicPr>
          <p:nvPr/>
        </p:nvPicPr>
        <p:blipFill>
          <a:blip r:embed="rId4"/>
          <a:srcRect/>
          <a:stretch>
            <a:fillRect/>
          </a:stretch>
        </p:blipFill>
        <p:spPr bwMode="auto">
          <a:xfrm>
            <a:off x="2714612" y="500042"/>
            <a:ext cx="3357586" cy="4751301"/>
          </a:xfrm>
          <a:prstGeom prst="rect">
            <a:avLst/>
          </a:prstGeom>
          <a:noFill/>
          <a:effectLst>
            <a:softEdge rad="63500"/>
          </a:effectLst>
        </p:spPr>
      </p:pic>
      <p:sp>
        <p:nvSpPr>
          <p:cNvPr id="18" name="TextBox 17"/>
          <p:cNvSpPr txBox="1"/>
          <p:nvPr/>
        </p:nvSpPr>
        <p:spPr>
          <a:xfrm>
            <a:off x="0" y="5214950"/>
            <a:ext cx="9144000" cy="1569660"/>
          </a:xfrm>
          <a:prstGeom prst="rect">
            <a:avLst/>
          </a:prstGeom>
          <a:solidFill>
            <a:schemeClr val="accent3">
              <a:lumMod val="40000"/>
              <a:lumOff val="60000"/>
            </a:schemeClr>
          </a:solidFill>
        </p:spPr>
        <p:txBody>
          <a:bodyPr wrap="square" rtlCol="0">
            <a:spAutoFit/>
          </a:bodyPr>
          <a:lstStyle/>
          <a:p>
            <a:pPr algn="just"/>
            <a:r>
              <a:rPr lang="ru-RU" sz="1600" dirty="0" smtClean="0">
                <a:latin typeface="Times New Roman" pitchFamily="18" charset="0"/>
                <a:cs typeface="Times New Roman" pitchFamily="18" charset="0"/>
              </a:rPr>
              <a:t>Решением Совета Евразийской экономической комиссии от 12.11.2014 </a:t>
            </a:r>
            <a:r>
              <a:rPr lang="ru-RU" sz="1600" dirty="0" smtClean="0">
                <a:latin typeface="Times New Roman" pitchFamily="18" charset="0"/>
                <a:cs typeface="Times New Roman" pitchFamily="18" charset="0"/>
              </a:rPr>
              <a:t> года </a:t>
            </a:r>
            <a:r>
              <a:rPr lang="ru-RU" sz="1600" dirty="0" smtClean="0">
                <a:latin typeface="Times New Roman" pitchFamily="18" charset="0"/>
                <a:cs typeface="Times New Roman" pitchFamily="18" charset="0"/>
              </a:rPr>
              <a:t>№107 принят «Технический регламент на табачную продукцию»  ( ТР ТС 035/2014), </a:t>
            </a:r>
            <a:r>
              <a:rPr lang="ru-RU" sz="1600" dirty="0" smtClean="0">
                <a:latin typeface="Times New Roman" pitchFamily="18" charset="0"/>
                <a:cs typeface="Times New Roman" pitchFamily="18" charset="0"/>
              </a:rPr>
              <a:t> который </a:t>
            </a:r>
            <a:r>
              <a:rPr lang="ru-RU" sz="1600" b="1" dirty="0" smtClean="0">
                <a:latin typeface="Times New Roman" pitchFamily="18" charset="0"/>
                <a:cs typeface="Times New Roman" pitchFamily="18" charset="0"/>
              </a:rPr>
              <a:t>вступает в силу с 15.05.2016 года и </a:t>
            </a:r>
            <a:r>
              <a:rPr lang="ru-RU" sz="1600" dirty="0" smtClean="0">
                <a:latin typeface="Times New Roman" pitchFamily="18" charset="0"/>
                <a:cs typeface="Times New Roman" pitchFamily="18" charset="0"/>
              </a:rPr>
              <a:t>определяет требования к табачной продукции, к маркировке,  процедуры (формы)  оценки соответствия и т.д.</a:t>
            </a:r>
          </a:p>
          <a:p>
            <a:pPr algn="just"/>
            <a:r>
              <a:rPr lang="ru-RU" sz="1600" dirty="0" smtClean="0">
                <a:latin typeface="Times New Roman" pitchFamily="18" charset="0"/>
                <a:cs typeface="Times New Roman" pitchFamily="18" charset="0"/>
              </a:rPr>
              <a:t>В соответствии с Постановлением Правительства РФ от 26.03.2016 года №241, </a:t>
            </a:r>
            <a:r>
              <a:rPr lang="ru-RU" sz="1600" dirty="0" err="1" smtClean="0">
                <a:latin typeface="Times New Roman" pitchFamily="18" charset="0"/>
                <a:cs typeface="Times New Roman" pitchFamily="18" charset="0"/>
              </a:rPr>
              <a:t>Роспотребнадзор</a:t>
            </a:r>
            <a:r>
              <a:rPr lang="ru-RU" sz="1600" dirty="0" smtClean="0">
                <a:latin typeface="Times New Roman" pitchFamily="18" charset="0"/>
                <a:cs typeface="Times New Roman" pitchFamily="18" charset="0"/>
              </a:rPr>
              <a:t> уполномочен осуществлять государственный контроль (надзор) за соблюдением ТР ТС 035/2014.</a:t>
            </a:r>
            <a:endParaRPr lang="ru-RU" sz="1600" dirty="0">
              <a:latin typeface="Times New Roman" pitchFamily="18" charset="0"/>
              <a:cs typeface="Times New Roman" pitchFamily="18" charset="0"/>
            </a:endParaRPr>
          </a:p>
        </p:txBody>
      </p:sp>
      <p:pic>
        <p:nvPicPr>
          <p:cNvPr id="29704" name="Picture 8" descr="Картинки по запросу тр тс 035/2014 картинки"/>
          <p:cNvPicPr>
            <a:picLocks noChangeAspect="1" noChangeArrowheads="1"/>
          </p:cNvPicPr>
          <p:nvPr/>
        </p:nvPicPr>
        <p:blipFill>
          <a:blip r:embed="rId5"/>
          <a:srcRect/>
          <a:stretch>
            <a:fillRect/>
          </a:stretch>
        </p:blipFill>
        <p:spPr bwMode="auto">
          <a:xfrm>
            <a:off x="6500826" y="857232"/>
            <a:ext cx="2466975" cy="1847851"/>
          </a:xfrm>
          <a:prstGeom prst="rect">
            <a:avLst/>
          </a:prstGeom>
          <a:noFill/>
          <a:effectLst>
            <a:softEdge rad="63500"/>
          </a:effectLst>
        </p:spPr>
      </p:pic>
      <p:pic>
        <p:nvPicPr>
          <p:cNvPr id="29708" name="Picture 12" descr="http://testspb.ru/wp-content/uploads/testspb3_TR_Tabak.png"/>
          <p:cNvPicPr>
            <a:picLocks noChangeAspect="1" noChangeArrowheads="1"/>
          </p:cNvPicPr>
          <p:nvPr/>
        </p:nvPicPr>
        <p:blipFill>
          <a:blip r:embed="rId6"/>
          <a:srcRect/>
          <a:stretch>
            <a:fillRect/>
          </a:stretch>
        </p:blipFill>
        <p:spPr bwMode="auto">
          <a:xfrm>
            <a:off x="6429388" y="2928934"/>
            <a:ext cx="2428892" cy="2214578"/>
          </a:xfrm>
          <a:prstGeom prst="rect">
            <a:avLst/>
          </a:prstGeom>
          <a:noFill/>
        </p:spPr>
      </p:pic>
      <p:pic>
        <p:nvPicPr>
          <p:cNvPr id="29710" name="Picture 14" descr="http://2.bp.blogspot.com/-awovhkfGqVc/T3Qd9xUBuHI/AAAAAAAAABQ/zlLqHgRTth0/s1600/111.jpeg"/>
          <p:cNvPicPr>
            <a:picLocks noChangeAspect="1" noChangeArrowheads="1"/>
          </p:cNvPicPr>
          <p:nvPr/>
        </p:nvPicPr>
        <p:blipFill>
          <a:blip r:embed="rId7"/>
          <a:srcRect/>
          <a:stretch>
            <a:fillRect/>
          </a:stretch>
        </p:blipFill>
        <p:spPr bwMode="auto">
          <a:xfrm>
            <a:off x="0" y="285728"/>
            <a:ext cx="1500166" cy="642942"/>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0" descr="C:\Documents and Settings\Администратор\Мои документы\Мои рисунки\111эмблема.jpg"/>
          <p:cNvPicPr>
            <a:picLocks noChangeAspect="1" noChangeArrowheads="1"/>
          </p:cNvPicPr>
          <p:nvPr/>
        </p:nvPicPr>
        <p:blipFill>
          <a:blip r:embed="rId6"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
        <p:nvSpPr>
          <p:cNvPr id="7" name="Прямоугольник 6"/>
          <p:cNvSpPr/>
          <p:nvPr/>
        </p:nvSpPr>
        <p:spPr>
          <a:xfrm>
            <a:off x="3214678" y="2643182"/>
            <a:ext cx="2714644" cy="1938992"/>
          </a:xfrm>
          <a:prstGeom prst="rect">
            <a:avLst/>
          </a:prstGeom>
          <a:noFill/>
        </p:spPr>
        <p:txBody>
          <a:bodyPr wrap="square">
            <a:spAutoFit/>
          </a:bodyPr>
          <a:lstStyle/>
          <a:p>
            <a:pPr algn="ctr"/>
            <a:r>
              <a:rPr lang="ru-RU" sz="2400" b="1" i="1" dirty="0" smtClean="0">
                <a:solidFill>
                  <a:srgbClr val="C00000"/>
                </a:solidFill>
                <a:latin typeface="Times New Roman" pitchFamily="18" charset="0"/>
                <a:cs typeface="Times New Roman" pitchFamily="18" charset="0"/>
              </a:rPr>
              <a:t>Исполнение антитабачного законодательства в Тюменской области</a:t>
            </a:r>
            <a:endParaRPr lang="ru-RU" sz="2400" i="1" dirty="0">
              <a:solidFill>
                <a:srgbClr val="C00000"/>
              </a:solidFill>
            </a:endParaRPr>
          </a:p>
        </p:txBody>
      </p:sp>
      <p:sp>
        <p:nvSpPr>
          <p:cNvPr id="9" name="Номер слайда 8"/>
          <p:cNvSpPr>
            <a:spLocks noGrp="1"/>
          </p:cNvSpPr>
          <p:nvPr>
            <p:ph type="sldNum" sz="quarter" idx="12"/>
          </p:nvPr>
        </p:nvSpPr>
        <p:spPr>
          <a:xfrm>
            <a:off x="6643702" y="6500834"/>
            <a:ext cx="2500298" cy="357166"/>
          </a:xfrm>
        </p:spPr>
        <p:txBody>
          <a:bodyPr/>
          <a:lstStyle/>
          <a:p>
            <a:fld id="{308739B8-7829-49D9-8428-EE46A7517769}" type="slidenum">
              <a:rPr lang="ru-RU" smtClean="0"/>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7572396" y="4429132"/>
            <a:ext cx="1332075" cy="1928827"/>
          </a:xfrm>
          <a:prstGeom prst="roundRect">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0" y="0"/>
            <a:ext cx="9144000" cy="857232"/>
          </a:xfrm>
        </p:spPr>
        <p:txBody>
          <a:bodyPr>
            <a:normAutofit/>
          </a:bodyPr>
          <a:lstStyle/>
          <a:p>
            <a:r>
              <a:rPr lang="ru-RU" sz="2000" b="1" dirty="0" smtClean="0">
                <a:solidFill>
                  <a:srgbClr val="0033CC"/>
                </a:solidFill>
                <a:latin typeface="Times New Roman" pitchFamily="18" charset="0"/>
                <a:cs typeface="Times New Roman" pitchFamily="18" charset="0"/>
              </a:rPr>
              <a:t>Анализ применения Кодекса при нарушении требований </a:t>
            </a:r>
            <a:br>
              <a:rPr lang="ru-RU" sz="2000" b="1" dirty="0" smtClean="0">
                <a:solidFill>
                  <a:srgbClr val="0033CC"/>
                </a:solidFill>
                <a:latin typeface="Times New Roman" pitchFamily="18" charset="0"/>
                <a:cs typeface="Times New Roman" pitchFamily="18" charset="0"/>
              </a:rPr>
            </a:br>
            <a:r>
              <a:rPr lang="ru-RU" sz="2000" b="1" dirty="0" smtClean="0">
                <a:solidFill>
                  <a:srgbClr val="0033CC"/>
                </a:solidFill>
                <a:latin typeface="Times New Roman" pitchFamily="18" charset="0"/>
                <a:cs typeface="Times New Roman" pitchFamily="18" charset="0"/>
              </a:rPr>
              <a:t>к  обороту табачной </a:t>
            </a:r>
            <a:r>
              <a:rPr lang="ru-RU" sz="2000" b="1" dirty="0">
                <a:solidFill>
                  <a:srgbClr val="0033CC"/>
                </a:solidFill>
                <a:latin typeface="Times New Roman" pitchFamily="18" charset="0"/>
                <a:cs typeface="Times New Roman" pitchFamily="18" charset="0"/>
              </a:rPr>
              <a:t>продукции</a:t>
            </a:r>
            <a:endParaRPr lang="ru-RU" sz="2000" dirty="0"/>
          </a:p>
        </p:txBody>
      </p:sp>
      <p:sp>
        <p:nvSpPr>
          <p:cNvPr id="4" name="Номер слайда 3"/>
          <p:cNvSpPr>
            <a:spLocks noGrp="1"/>
          </p:cNvSpPr>
          <p:nvPr>
            <p:ph type="sldNum" sz="quarter" idx="12"/>
          </p:nvPr>
        </p:nvSpPr>
        <p:spPr>
          <a:xfrm>
            <a:off x="6643702" y="6500834"/>
            <a:ext cx="2500298" cy="357166"/>
          </a:xfrm>
        </p:spPr>
        <p:txBody>
          <a:bodyPr/>
          <a:lstStyle/>
          <a:p>
            <a:fld id="{A483448D-3A78-4528-A469-B745A65DA480}" type="slidenum">
              <a:rPr lang="en-US" smtClean="0"/>
              <a:pPr/>
              <a:t>7</a:t>
            </a:fld>
            <a:endParaRPr lang="en-US" dirty="0"/>
          </a:p>
        </p:txBody>
      </p:sp>
      <p:sp>
        <p:nvSpPr>
          <p:cNvPr id="8" name="Скругленный прямоугольник 7"/>
          <p:cNvSpPr/>
          <p:nvPr/>
        </p:nvSpPr>
        <p:spPr>
          <a:xfrm>
            <a:off x="571472" y="4143380"/>
            <a:ext cx="1918320" cy="2571768"/>
          </a:xfrm>
          <a:prstGeom prst="roundRect">
            <a:avLst/>
          </a:prstGeom>
          <a:solidFill>
            <a:srgbClr val="C00000">
              <a:alpha val="79000"/>
            </a:srgb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С целью расширения применения составов за нарушения оборота алкогольной и табачной продукции</a:t>
            </a:r>
            <a:endParaRPr lang="ru-RU" sz="1600" b="1"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rot="16200000">
            <a:off x="2033332" y="5110414"/>
            <a:ext cx="1470831" cy="394020"/>
          </a:xfrm>
          <a:prstGeom prst="downArrow">
            <a:avLst/>
          </a:prstGeom>
          <a:effectLst>
            <a:outerShdw blurRad="50800" dist="50800" dir="5400000" algn="ctr" rotWithShape="0">
              <a:schemeClr val="tx2">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000364" y="4143380"/>
            <a:ext cx="4065685" cy="797218"/>
          </a:xfrm>
          <a:prstGeom prst="roundRect">
            <a:avLst/>
          </a:prstGeom>
          <a:solidFill>
            <a:schemeClr val="accent1">
              <a:alpha val="9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Взаимодействие с различными структурными подразделениями полиции</a:t>
            </a:r>
            <a:endParaRPr lang="ru-RU" sz="1600"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00364" y="5929330"/>
            <a:ext cx="4065685" cy="695569"/>
          </a:xfrm>
          <a:prstGeom prst="roundRect">
            <a:avLst/>
          </a:prstGeom>
          <a:solidFill>
            <a:schemeClr val="accent1">
              <a:alpha val="9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Контроль за соблюдением требований законодательства в ходе плановых проверок</a:t>
            </a:r>
            <a:endParaRPr lang="ru-RU" sz="1600" b="1"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000364" y="5072074"/>
            <a:ext cx="4065685" cy="714380"/>
          </a:xfrm>
          <a:prstGeom prst="roundRect">
            <a:avLst/>
          </a:prstGeom>
          <a:solidFill>
            <a:schemeClr val="accent1">
              <a:alpha val="9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Контроль за движением  товаров через  пограничный пункт с Республикой Казахстан</a:t>
            </a:r>
            <a:endParaRPr lang="ru-RU" sz="1600" b="1" dirty="0">
              <a:latin typeface="Times New Roman" panose="02020603050405020304" pitchFamily="18" charset="0"/>
              <a:cs typeface="Times New Roman" panose="02020603050405020304" pitchFamily="18" charset="0"/>
            </a:endParaRPr>
          </a:p>
        </p:txBody>
      </p:sp>
      <p:graphicFrame>
        <p:nvGraphicFramePr>
          <p:cNvPr id="17" name="Таблица 16"/>
          <p:cNvGraphicFramePr>
            <a:graphicFrameLocks noGrp="1"/>
          </p:cNvGraphicFramePr>
          <p:nvPr>
            <p:extLst>
              <p:ext uri="{D42A27DB-BD31-4B8C-83A1-F6EECF244321}">
                <p14:modId xmlns="" xmlns:p14="http://schemas.microsoft.com/office/powerpoint/2010/main" val="1438124643"/>
              </p:ext>
            </p:extLst>
          </p:nvPr>
        </p:nvGraphicFramePr>
        <p:xfrm>
          <a:off x="7643834" y="4572008"/>
          <a:ext cx="1206244" cy="1571634"/>
        </p:xfrm>
        <a:graphic>
          <a:graphicData uri="http://schemas.openxmlformats.org/drawingml/2006/table">
            <a:tbl>
              <a:tblPr firstRow="1" bandRow="1">
                <a:tableStyleId>{5C22544A-7EE6-4342-B048-85BDC9FD1C3A}</a:tableStyleId>
              </a:tblPr>
              <a:tblGrid>
                <a:gridCol w="1206244"/>
              </a:tblGrid>
              <a:tr h="523878">
                <a:tc>
                  <a:txBody>
                    <a:bodyPr/>
                    <a:lstStyle/>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14.10</a:t>
                      </a:r>
                      <a:r>
                        <a:rPr lang="ru-RU" sz="1400" b="1" baseline="0" dirty="0" smtClean="0">
                          <a:solidFill>
                            <a:schemeClr val="tx1">
                              <a:lumMod val="95000"/>
                              <a:lumOff val="5000"/>
                            </a:schemeClr>
                          </a:solidFill>
                          <a:latin typeface="Times New Roman" panose="02020603050405020304" pitchFamily="18" charset="0"/>
                          <a:cs typeface="Times New Roman" panose="02020603050405020304" pitchFamily="18" charset="0"/>
                        </a:rPr>
                        <a:t> (1)</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r>
              <a:tr h="523878">
                <a:tc>
                  <a:txBody>
                    <a:bodyPr/>
                    <a:lstStyle/>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14.10 (2)</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r>
              <a:tr h="523878">
                <a:tc>
                  <a:txBody>
                    <a:bodyPr/>
                    <a:lstStyle/>
                    <a:p>
                      <a:pPr algn="ct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14.53 (3)</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18" name="Стрелка вниз 17"/>
          <p:cNvSpPr/>
          <p:nvPr/>
        </p:nvSpPr>
        <p:spPr>
          <a:xfrm rot="16200000">
            <a:off x="6553204" y="5106931"/>
            <a:ext cx="1470831" cy="394020"/>
          </a:xfrm>
          <a:prstGeom prst="downArrow">
            <a:avLst/>
          </a:prstGeom>
          <a:effectLst>
            <a:outerShdw blurRad="50800" dist="50800" dir="5400000" algn="ctr" rotWithShape="0">
              <a:schemeClr val="tx2">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pic>
        <p:nvPicPr>
          <p:cNvPr id="20" name="Picture 10" descr="C:\Documents and Settings\Администратор\Мои документы\Мои рисунки\111эмблема.jpg"/>
          <p:cNvPicPr>
            <a:picLocks noChangeAspect="1" noChangeArrowheads="1"/>
          </p:cNvPicPr>
          <p:nvPr/>
        </p:nvPicPr>
        <p:blipFill>
          <a:blip r:embed="rId2"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
        <p:nvSpPr>
          <p:cNvPr id="21" name="Прямоугольник 20"/>
          <p:cNvSpPr/>
          <p:nvPr/>
        </p:nvSpPr>
        <p:spPr>
          <a:xfrm>
            <a:off x="142844" y="928670"/>
            <a:ext cx="4000528" cy="523220"/>
          </a:xfrm>
          <a:prstGeom prst="rect">
            <a:avLst/>
          </a:prstGeom>
        </p:spPr>
        <p:txBody>
          <a:bodyPr wrap="square">
            <a:spAutoFit/>
          </a:bodyPr>
          <a:lstStyle/>
          <a:p>
            <a:pPr algn="ctr">
              <a:defRPr sz="1400" b="1" i="0" u="none" strike="noStrike" kern="1200" baseline="0">
                <a:solidFill>
                  <a:srgbClr val="4F81BD">
                    <a:lumMod val="75000"/>
                  </a:srgbClr>
                </a:solidFill>
                <a:latin typeface="Times New Roman" panose="02020603050405020304" pitchFamily="18" charset="0"/>
                <a:ea typeface="+mn-ea"/>
                <a:cs typeface="Times New Roman" panose="02020603050405020304" pitchFamily="18" charset="0"/>
              </a:defRPr>
            </a:pPr>
            <a:r>
              <a:rPr lang="ru-RU" dirty="0" smtClean="0">
                <a:solidFill>
                  <a:srgbClr val="003399"/>
                </a:solidFill>
              </a:rPr>
              <a:t>Нарушения  законодательства при обороте табачной продукции</a:t>
            </a:r>
            <a:endParaRPr lang="ru-RU" dirty="0">
              <a:solidFill>
                <a:srgbClr val="003399"/>
              </a:solidFill>
            </a:endParaRPr>
          </a:p>
        </p:txBody>
      </p:sp>
      <p:sp>
        <p:nvSpPr>
          <p:cNvPr id="22" name="Прямоугольник 21"/>
          <p:cNvSpPr/>
          <p:nvPr/>
        </p:nvSpPr>
        <p:spPr>
          <a:xfrm>
            <a:off x="4643438" y="928670"/>
            <a:ext cx="4500562" cy="954107"/>
          </a:xfrm>
          <a:prstGeom prst="rect">
            <a:avLst/>
          </a:prstGeom>
        </p:spPr>
        <p:txBody>
          <a:bodyPr wrap="square">
            <a:spAutoFit/>
          </a:bodyPr>
          <a:lstStyle/>
          <a:p>
            <a:pPr algn="ctr"/>
            <a:r>
              <a:rPr lang="ru-RU" sz="1400" b="1" dirty="0" smtClean="0">
                <a:solidFill>
                  <a:srgbClr val="003399"/>
                </a:solidFill>
                <a:latin typeface="Times New Roman" pitchFamily="18" charset="0"/>
                <a:cs typeface="Times New Roman" pitchFamily="18" charset="0"/>
              </a:rPr>
              <a:t>Динамика применения Кодекса, составов, сумма наложенных штрафов, изъятия за нарушения, выявленные при обороте табачной продукции</a:t>
            </a:r>
            <a:endParaRPr lang="ru-RU" sz="1400" b="1" dirty="0">
              <a:solidFill>
                <a:srgbClr val="003399"/>
              </a:solidFill>
              <a:latin typeface="Times New Roman" pitchFamily="18" charset="0"/>
              <a:cs typeface="Times New Roman" pitchFamily="18" charset="0"/>
            </a:endParaRPr>
          </a:p>
        </p:txBody>
      </p:sp>
      <p:graphicFrame>
        <p:nvGraphicFramePr>
          <p:cNvPr id="24" name="Таблица 23"/>
          <p:cNvGraphicFramePr>
            <a:graphicFrameLocks noGrp="1"/>
          </p:cNvGraphicFramePr>
          <p:nvPr/>
        </p:nvGraphicFramePr>
        <p:xfrm>
          <a:off x="4786314" y="1928802"/>
          <a:ext cx="4214843" cy="2097806"/>
        </p:xfrm>
        <a:graphic>
          <a:graphicData uri="http://schemas.openxmlformats.org/drawingml/2006/table">
            <a:tbl>
              <a:tblPr/>
              <a:tblGrid>
                <a:gridCol w="624420"/>
                <a:gridCol w="546368"/>
                <a:gridCol w="858580"/>
                <a:gridCol w="1150251"/>
                <a:gridCol w="1035224"/>
              </a:tblGrid>
              <a:tr h="785818">
                <a:tc>
                  <a:txBody>
                    <a:bodyPr/>
                    <a:lstStyle/>
                    <a:p>
                      <a:pPr algn="ctr" fontAlgn="ctr"/>
                      <a:r>
                        <a:rPr lang="ru-RU" sz="1200" b="0" i="0" u="none" strike="noStrike" dirty="0">
                          <a:solidFill>
                            <a:srgbClr val="000000"/>
                          </a:solidFill>
                          <a:latin typeface="Times New Roman"/>
                        </a:rPr>
                        <a:t>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latin typeface="Times New Roman"/>
                        </a:rPr>
                        <a:t>Кол-во дел </a:t>
                      </a:r>
                      <a:endParaRPr lang="ru-RU"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latin typeface="Times New Roman"/>
                        </a:rPr>
                        <a:t>Кол-во </a:t>
                      </a:r>
                      <a:r>
                        <a:rPr lang="ru-RU" sz="1200" b="0" i="0" u="none" strike="noStrike" dirty="0" err="1" smtClean="0">
                          <a:solidFill>
                            <a:srgbClr val="000000"/>
                          </a:solidFill>
                          <a:latin typeface="Times New Roman"/>
                        </a:rPr>
                        <a:t>примененых</a:t>
                      </a:r>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составов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сумма наложенных штрафов (руб.)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tx1"/>
                          </a:solidFill>
                          <a:latin typeface="Times New Roman"/>
                        </a:rPr>
                        <a:t>изъято из оборота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0">
                <a:tc>
                  <a:txBody>
                    <a:bodyPr/>
                    <a:lstStyle/>
                    <a:p>
                      <a:pPr algn="ctr" fontAlgn="ctr"/>
                      <a:r>
                        <a:rPr lang="ru-RU" sz="1200" b="0" i="0" u="none" strike="noStrike">
                          <a:solidFill>
                            <a:srgbClr val="000000"/>
                          </a:solidFill>
                          <a:latin typeface="Times New Roman"/>
                        </a:rPr>
                        <a:t>2013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48</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1 из 1 (других не было)</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150000</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ru-RU" sz="1200">
                          <a:latin typeface="Times New Roman"/>
                          <a:ea typeface="Times New Roman"/>
                          <a:cs typeface="Times New Roman"/>
                        </a:rPr>
                        <a:t>4966 пачек</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37">
                <a:tc>
                  <a:txBody>
                    <a:bodyPr/>
                    <a:lstStyle/>
                    <a:p>
                      <a:pPr algn="ctr" fontAlgn="ctr"/>
                      <a:r>
                        <a:rPr lang="ru-RU" sz="1200" b="0" i="0" u="none" strike="noStrike">
                          <a:solidFill>
                            <a:srgbClr val="000000"/>
                          </a:solidFill>
                          <a:latin typeface="Times New Roman"/>
                        </a:rPr>
                        <a:t>2014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114</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7 из 9</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810500</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ru-RU" sz="1200">
                          <a:latin typeface="Times New Roman"/>
                          <a:ea typeface="Times New Roman"/>
                          <a:cs typeface="Times New Roman"/>
                        </a:rPr>
                        <a:t>2796 пачек</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90">
                <a:tc>
                  <a:txBody>
                    <a:bodyPr/>
                    <a:lstStyle/>
                    <a:p>
                      <a:pPr algn="ctr" fontAlgn="ctr"/>
                      <a:r>
                        <a:rPr lang="ru-RU" sz="1200" b="0" i="0" u="none" strike="noStrike">
                          <a:solidFill>
                            <a:srgbClr val="000000"/>
                          </a:solidFill>
                          <a:latin typeface="Times New Roman"/>
                        </a:rPr>
                        <a:t>2015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121</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8 из 9</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ru-RU" sz="1200" kern="1200">
                          <a:solidFill>
                            <a:srgbClr val="000000"/>
                          </a:solidFill>
                          <a:latin typeface="Times New Roman"/>
                          <a:ea typeface="Times New Roman"/>
                          <a:cs typeface="Times New Roman"/>
                        </a:rPr>
                        <a:t>1163000</a:t>
                      </a:r>
                      <a:endParaRPr lang="ru-RU" sz="110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ru-RU" sz="1200" dirty="0">
                          <a:latin typeface="Times New Roman"/>
                          <a:ea typeface="Times New Roman"/>
                          <a:cs typeface="Times New Roman"/>
                        </a:rPr>
                        <a:t>3100 пачек</a:t>
                      </a:r>
                      <a:endParaRPr lang="ru-RU" sz="1100" dirty="0">
                        <a:latin typeface="Calibri"/>
                        <a:ea typeface="Calibri"/>
                        <a:cs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Диаграмма 24"/>
          <p:cNvGraphicFramePr/>
          <p:nvPr/>
        </p:nvGraphicFramePr>
        <p:xfrm>
          <a:off x="0" y="142873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65430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fontScale="90000"/>
          </a:bodyPr>
          <a:lstStyle/>
          <a:p>
            <a:r>
              <a:rPr lang="ru-RU" sz="22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a:r>
            <a:br>
              <a:rPr lang="ru-RU" sz="22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solidFill>
                  <a:srgbClr val="0033CC"/>
                </a:solidFill>
                <a:latin typeface="Times New Roman" pitchFamily="18" charset="0"/>
                <a:cs typeface="Times New Roman" pitchFamily="18" charset="0"/>
              </a:rPr>
              <a:t>Предложения по совершенствованию </a:t>
            </a:r>
            <a:br>
              <a:rPr lang="ru-RU" sz="2200" b="1" dirty="0" smtClean="0">
                <a:solidFill>
                  <a:srgbClr val="0033CC"/>
                </a:solidFill>
                <a:latin typeface="Times New Roman" pitchFamily="18" charset="0"/>
                <a:cs typeface="Times New Roman" pitchFamily="18" charset="0"/>
              </a:rPr>
            </a:br>
            <a:r>
              <a:rPr lang="ru-RU" sz="2200" b="1" dirty="0" smtClean="0">
                <a:solidFill>
                  <a:srgbClr val="0033CC"/>
                </a:solidFill>
                <a:latin typeface="Times New Roman" pitchFamily="18" charset="0"/>
                <a:cs typeface="Times New Roman" pitchFamily="18" charset="0"/>
              </a:rPr>
              <a:t>антитабачного законодательства</a:t>
            </a:r>
            <a:r>
              <a:rPr lang="ru-RU"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br>
            <a:endParaRPr lang="ru-RU" dirty="0"/>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111782552"/>
              </p:ext>
            </p:extLst>
          </p:nvPr>
        </p:nvGraphicFramePr>
        <p:xfrm>
          <a:off x="295244" y="1357298"/>
          <a:ext cx="8634474" cy="4429156"/>
        </p:xfrm>
        <a:graphic>
          <a:graphicData uri="http://schemas.openxmlformats.org/drawingml/2006/table">
            <a:tbl>
              <a:tblPr firstRow="1" bandRow="1">
                <a:effectLst>
                  <a:outerShdw blurRad="50800" dist="50800" dir="5400000" algn="ctr" rotWithShape="0">
                    <a:schemeClr val="accent1">
                      <a:lumMod val="50000"/>
                    </a:schemeClr>
                  </a:outerShdw>
                </a:effectLst>
                <a:tableStyleId>{5C22544A-7EE6-4342-B048-85BDC9FD1C3A}</a:tableStyleId>
              </a:tblPr>
              <a:tblGrid>
                <a:gridCol w="2990872"/>
                <a:gridCol w="5643602"/>
              </a:tblGrid>
              <a:tr h="1048804">
                <a:tc>
                  <a:txBody>
                    <a:bodyPr/>
                    <a:lstStyle/>
                    <a:p>
                      <a:pPr algn="ct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ПРОБЛЕМА</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tc>
                <a:tc>
                  <a:txBody>
                    <a:bodyPr/>
                    <a:lstStyle/>
                    <a:p>
                      <a:pPr algn="ct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Предложение</a:t>
                      </a:r>
                      <a:r>
                        <a:rPr lang="ru-RU" sz="2400" baseline="0" dirty="0" smtClean="0">
                          <a:effectLst>
                            <a:outerShdw blurRad="38100" dist="38100" dir="2700000" algn="tl">
                              <a:srgbClr val="000000">
                                <a:alpha val="43137"/>
                              </a:srgbClr>
                            </a:outerShdw>
                          </a:effectLst>
                          <a:latin typeface="Times New Roman" pitchFamily="18" charset="0"/>
                          <a:cs typeface="Times New Roman" pitchFamily="18" charset="0"/>
                        </a:rPr>
                        <a:t> по ее решению</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tc>
              </a:tr>
              <a:tr h="3380352">
                <a:tc>
                  <a:txBody>
                    <a:bodyPr/>
                    <a:lstStyle/>
                    <a:p>
                      <a:pPr algn="ctr"/>
                      <a:r>
                        <a:rPr lang="ru-RU" sz="2400" dirty="0" smtClean="0">
                          <a:latin typeface="Times New Roman" pitchFamily="18" charset="0"/>
                          <a:cs typeface="Times New Roman" pitchFamily="18" charset="0"/>
                        </a:rPr>
                        <a:t>Реализация  </a:t>
                      </a:r>
                      <a:r>
                        <a:rPr lang="ru-RU" sz="2400" dirty="0" err="1" smtClean="0">
                          <a:latin typeface="Times New Roman" pitchFamily="18" charset="0"/>
                          <a:cs typeface="Times New Roman" pitchFamily="18" charset="0"/>
                        </a:rPr>
                        <a:t>некурительных</a:t>
                      </a:r>
                      <a:r>
                        <a:rPr lang="ru-RU" sz="2400" dirty="0" smtClean="0">
                          <a:latin typeface="Times New Roman" pitchFamily="18" charset="0"/>
                          <a:cs typeface="Times New Roman" pitchFamily="18" charset="0"/>
                        </a:rPr>
                        <a:t> табачных изделий (</a:t>
                      </a:r>
                      <a:r>
                        <a:rPr lang="ru-RU" sz="2400" dirty="0" err="1" smtClean="0">
                          <a:latin typeface="Times New Roman" pitchFamily="18" charset="0"/>
                          <a:cs typeface="Times New Roman" pitchFamily="18" charset="0"/>
                        </a:rPr>
                        <a:t>насвай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снюс</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txBody>
                  <a:tcPr anchor="ctr"/>
                </a:tc>
                <a:tc>
                  <a:txBody>
                    <a:bodyPr/>
                    <a:lstStyle/>
                    <a:p>
                      <a:pPr algn="ctr"/>
                      <a:r>
                        <a:rPr lang="ru-RU" sz="2400" dirty="0" smtClean="0">
                          <a:latin typeface="Times New Roman" pitchFamily="18" charset="0"/>
                          <a:cs typeface="Times New Roman" pitchFamily="18" charset="0"/>
                        </a:rPr>
                        <a:t>Введение</a:t>
                      </a:r>
                      <a:r>
                        <a:rPr lang="ru-RU" sz="2400" baseline="0" dirty="0" smtClean="0">
                          <a:latin typeface="Times New Roman" pitchFamily="18" charset="0"/>
                          <a:cs typeface="Times New Roman" pitchFamily="18" charset="0"/>
                        </a:rPr>
                        <a:t> запрета на оборот (включая производство, ввоз, хранение, транспортировку).  Введение  четких понятий </a:t>
                      </a:r>
                      <a:r>
                        <a:rPr lang="ru-RU" sz="2400" baseline="0" dirty="0" err="1" smtClean="0">
                          <a:latin typeface="Times New Roman" pitchFamily="18" charset="0"/>
                          <a:cs typeface="Times New Roman" pitchFamily="18" charset="0"/>
                        </a:rPr>
                        <a:t>некурительных</a:t>
                      </a:r>
                      <a:r>
                        <a:rPr lang="ru-RU" sz="2400" baseline="0" dirty="0" smtClean="0">
                          <a:latin typeface="Times New Roman" pitchFamily="18" charset="0"/>
                          <a:cs typeface="Times New Roman" pitchFamily="18" charset="0"/>
                        </a:rPr>
                        <a:t> табачных изделий, их состава, позволяющих определить и разграничить вещества</a:t>
                      </a:r>
                      <a:endParaRPr lang="ru-RU" sz="2400" dirty="0">
                        <a:latin typeface="Times New Roman" pitchFamily="18" charset="0"/>
                        <a:cs typeface="Times New Roman" pitchFamily="18" charset="0"/>
                      </a:endParaRPr>
                    </a:p>
                  </a:txBody>
                  <a:tcPr anchor="ctr"/>
                </a:tc>
              </a:tr>
            </a:tbl>
          </a:graphicData>
        </a:graphic>
      </p:graphicFrame>
      <p:pic>
        <p:nvPicPr>
          <p:cNvPr id="5"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559529" y="0"/>
            <a:ext cx="584471" cy="642918"/>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
        <p:nvSpPr>
          <p:cNvPr id="6" name="Номер слайда 5"/>
          <p:cNvSpPr>
            <a:spLocks noGrp="1"/>
          </p:cNvSpPr>
          <p:nvPr>
            <p:ph type="sldNum" sz="quarter" idx="12"/>
          </p:nvPr>
        </p:nvSpPr>
        <p:spPr>
          <a:xfrm>
            <a:off x="6553200" y="6356350"/>
            <a:ext cx="2590800" cy="501650"/>
          </a:xfrm>
        </p:spPr>
        <p:txBody>
          <a:bodyPr/>
          <a:lstStyle/>
          <a:p>
            <a:fld id="{A483448D-3A78-4528-A469-B745A65DA48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0"/>
            <a:ext cx="9144000" cy="838200"/>
          </a:xfrm>
        </p:spPr>
        <p:txBody>
          <a:bodyPr>
            <a:normAutofit/>
          </a:bodyPr>
          <a:lstStyle/>
          <a:p>
            <a:pPr eaLnBrk="1" hangingPunct="1"/>
            <a:r>
              <a:rPr lang="ru-RU" sz="2400" b="1" dirty="0" smtClean="0">
                <a:solidFill>
                  <a:srgbClr val="003399"/>
                </a:solidFill>
                <a:latin typeface="Times New Roman" pitchFamily="18" charset="0"/>
                <a:cs typeface="Times New Roman" pitchFamily="18" charset="0"/>
              </a:rPr>
              <a:t>Распространенность </a:t>
            </a:r>
            <a:r>
              <a:rPr lang="ru-RU" sz="2400" b="1" dirty="0" err="1" smtClean="0">
                <a:solidFill>
                  <a:srgbClr val="003399"/>
                </a:solidFill>
                <a:latin typeface="Times New Roman" pitchFamily="18" charset="0"/>
                <a:cs typeface="Times New Roman" pitchFamily="18" charset="0"/>
              </a:rPr>
              <a:t>табакокурения</a:t>
            </a:r>
            <a:r>
              <a:rPr lang="ru-RU" sz="2400" b="1" dirty="0" smtClean="0">
                <a:solidFill>
                  <a:srgbClr val="003399"/>
                </a:solidFill>
                <a:latin typeface="Times New Roman" pitchFamily="18" charset="0"/>
                <a:cs typeface="Times New Roman" pitchFamily="18" charset="0"/>
              </a:rPr>
              <a:t> </a:t>
            </a:r>
            <a:br>
              <a:rPr lang="ru-RU" sz="2400" b="1" dirty="0" smtClean="0">
                <a:solidFill>
                  <a:srgbClr val="003399"/>
                </a:solidFill>
                <a:latin typeface="Times New Roman" pitchFamily="18" charset="0"/>
                <a:cs typeface="Times New Roman" pitchFamily="18" charset="0"/>
              </a:rPr>
            </a:br>
            <a:r>
              <a:rPr lang="en-US" sz="2400" b="1" dirty="0" smtClean="0">
                <a:solidFill>
                  <a:srgbClr val="003399"/>
                </a:solidFill>
                <a:latin typeface="Times New Roman" pitchFamily="18" charset="0"/>
                <a:cs typeface="Times New Roman" pitchFamily="18" charset="0"/>
              </a:rPr>
              <a:t>GATS</a:t>
            </a:r>
            <a:r>
              <a:rPr lang="ru-RU" sz="2400" b="1" dirty="0" smtClean="0">
                <a:solidFill>
                  <a:srgbClr val="003399"/>
                </a:solidFill>
                <a:latin typeface="Times New Roman" pitchFamily="18" charset="0"/>
                <a:cs typeface="Times New Roman" pitchFamily="18" charset="0"/>
              </a:rPr>
              <a:t>,  Российская Федерация, 2009 г.</a:t>
            </a:r>
            <a:endParaRPr lang="ru-RU" altLang="ru-RU" sz="2400" b="1" dirty="0" smtClean="0">
              <a:solidFill>
                <a:srgbClr val="003399"/>
              </a:solidFill>
              <a:latin typeface="Times New Roman" pitchFamily="18" charset="0"/>
              <a:cs typeface="Times New Roman" pitchFamily="18" charset="0"/>
            </a:endParaRPr>
          </a:p>
        </p:txBody>
      </p:sp>
      <p:pic>
        <p:nvPicPr>
          <p:cNvPr id="5123" name="Picture 2"/>
          <p:cNvPicPr>
            <a:picLocks noChangeAspect="1" noChangeArrowheads="1"/>
          </p:cNvPicPr>
          <p:nvPr/>
        </p:nvPicPr>
        <p:blipFill>
          <a:blip r:embed="rId2"/>
          <a:srcRect/>
          <a:stretch>
            <a:fillRect/>
          </a:stretch>
        </p:blipFill>
        <p:spPr bwMode="auto">
          <a:xfrm>
            <a:off x="0" y="928670"/>
            <a:ext cx="9307546" cy="5715000"/>
          </a:xfrm>
          <a:prstGeom prst="rect">
            <a:avLst/>
          </a:prstGeom>
          <a:noFill/>
          <a:ln w="9525">
            <a:noFill/>
            <a:miter lim="800000"/>
            <a:headEnd/>
            <a:tailEnd/>
          </a:ln>
        </p:spPr>
      </p:pic>
      <p:sp>
        <p:nvSpPr>
          <p:cNvPr id="5" name="Номер слайда 4"/>
          <p:cNvSpPr>
            <a:spLocks noGrp="1"/>
          </p:cNvSpPr>
          <p:nvPr>
            <p:ph type="sldNum" sz="quarter" idx="12"/>
          </p:nvPr>
        </p:nvSpPr>
        <p:spPr>
          <a:xfrm>
            <a:off x="6643702" y="6500834"/>
            <a:ext cx="2500298" cy="357166"/>
          </a:xfrm>
        </p:spPr>
        <p:txBody>
          <a:bodyPr/>
          <a:lstStyle/>
          <a:p>
            <a:fld id="{308739B8-7829-49D9-8428-EE46A7517769}" type="slidenum">
              <a:rPr lang="ru-RU" smtClean="0"/>
              <a:pPr/>
              <a:t>9</a:t>
            </a:fld>
            <a:endParaRPr lang="ru-RU" dirty="0"/>
          </a:p>
        </p:txBody>
      </p:sp>
      <p:pic>
        <p:nvPicPr>
          <p:cNvPr id="6" name="Picture 10" descr="C:\Documents and Settings\Администратор\Мои документы\Мои рисунки\111эмблема.jpg"/>
          <p:cNvPicPr>
            <a:picLocks noChangeAspect="1" noChangeArrowheads="1"/>
          </p:cNvPicPr>
          <p:nvPr/>
        </p:nvPicPr>
        <p:blipFill>
          <a:blip r:embed="rId3" cstate="print">
            <a:clrChange>
              <a:clrFrom>
                <a:srgbClr val="FFFFFF"/>
              </a:clrFrom>
              <a:clrTo>
                <a:srgbClr val="FFFFFF">
                  <a:alpha val="0"/>
                </a:srgbClr>
              </a:clrTo>
            </a:clrChange>
            <a:lum bright="-20000" contrast="20000"/>
          </a:blip>
          <a:stretch>
            <a:fillRect/>
          </a:stretch>
        </p:blipFill>
        <p:spPr bwMode="auto">
          <a:xfrm>
            <a:off x="8572528" y="1"/>
            <a:ext cx="571472" cy="628620"/>
          </a:xfrm>
          <a:prstGeom prst="rect">
            <a:avLst/>
          </a:prstGeom>
          <a:noFill/>
          <a:ln>
            <a:noFill/>
          </a:ln>
          <a:effectLst/>
        </p:spPr>
        <p:style>
          <a:lnRef idx="2">
            <a:schemeClr val="accent3"/>
          </a:lnRef>
          <a:fillRef idx="1">
            <a:schemeClr val="lt1"/>
          </a:fillRef>
          <a:effectRef idx="0">
            <a:schemeClr val="accent3"/>
          </a:effectRef>
          <a:fontRef idx="minor">
            <a:schemeClr val="dk1"/>
          </a:fontRef>
        </p:style>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1835</Words>
  <Application>Microsoft Office PowerPoint</Application>
  <PresentationFormat>Экран (4:3)</PresentationFormat>
  <Paragraphs>259</Paragraphs>
  <Slides>17</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17</vt:i4>
      </vt:variant>
    </vt:vector>
  </HeadingPairs>
  <TitlesOfParts>
    <vt:vector size="20" baseType="lpstr">
      <vt:lpstr>Тема Office</vt:lpstr>
      <vt:lpstr>Acrobat Document</vt:lpstr>
      <vt:lpstr>Документ</vt:lpstr>
      <vt:lpstr>Слайд 1</vt:lpstr>
      <vt:lpstr>Слайд 2</vt:lpstr>
      <vt:lpstr>Слайд 3</vt:lpstr>
      <vt:lpstr>Слайд 4</vt:lpstr>
      <vt:lpstr>Слайд 5</vt:lpstr>
      <vt:lpstr>Слайд 6</vt:lpstr>
      <vt:lpstr>Анализ применения Кодекса при нарушении требований  к  обороту табачной продукции</vt:lpstr>
      <vt:lpstr> Предложения по совершенствованию  антитабачного законодательства </vt:lpstr>
      <vt:lpstr>Распространенность табакокурения  GATS,  Российская Федерация, 2009 г.</vt:lpstr>
      <vt:lpstr>Слайд 10</vt:lpstr>
      <vt:lpstr>Слайд 11</vt:lpstr>
      <vt:lpstr>Слайд 12</vt:lpstr>
      <vt:lpstr>Слайд 13</vt:lpstr>
      <vt:lpstr>Слайд 14</vt:lpstr>
      <vt:lpstr>Слайд 15</vt:lpstr>
      <vt:lpstr>Слайд 16</vt:lpstr>
      <vt:lpstr>Слайд 17</vt:lpstr>
    </vt:vector>
  </TitlesOfParts>
  <Company>RPN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123</cp:revision>
  <dcterms:created xsi:type="dcterms:W3CDTF">2015-09-07T08:27:03Z</dcterms:created>
  <dcterms:modified xsi:type="dcterms:W3CDTF">2016-04-04T06:13:34Z</dcterms:modified>
</cp:coreProperties>
</file>