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sldIdLst>
    <p:sldId id="257" r:id="rId2"/>
    <p:sldId id="258" r:id="rId3"/>
    <p:sldId id="259" r:id="rId4"/>
    <p:sldId id="31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18" r:id="rId21"/>
    <p:sldId id="319"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16" r:id="rId49"/>
    <p:sldId id="304" r:id="rId50"/>
    <p:sldId id="302" r:id="rId51"/>
    <p:sldId id="303" r:id="rId52"/>
    <p:sldId id="305" r:id="rId53"/>
    <p:sldId id="306" r:id="rId54"/>
    <p:sldId id="307" r:id="rId55"/>
    <p:sldId id="308" r:id="rId56"/>
    <p:sldId id="309" r:id="rId57"/>
    <p:sldId id="310" r:id="rId58"/>
    <p:sldId id="311" r:id="rId59"/>
    <p:sldId id="312" r:id="rId60"/>
    <p:sldId id="313" r:id="rId61"/>
    <p:sldId id="315" r:id="rId62"/>
    <p:sldId id="314" r:id="rId63"/>
  </p:sldIdLst>
  <p:sldSz cx="9144000" cy="6858000" type="screen4x3"/>
  <p:notesSz cx="6805613" cy="99393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840"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B02C9E5F-9E23-4D4E-A61A-BB0683652383}" type="datetime1">
              <a:rPr lang="ru-RU" smtClean="0">
                <a:solidFill>
                  <a:srgbClr val="000000"/>
                </a:solidFill>
              </a:rPr>
              <a:pPr>
                <a:defRPr/>
              </a:pPr>
              <a:t>21.11.2014</a:t>
            </a:fld>
            <a:endParaRPr lang="ru-RU">
              <a:solidFill>
                <a:srgbClr val="000000"/>
              </a:solidFill>
            </a:endParaRPr>
          </a:p>
        </p:txBody>
      </p:sp>
      <p:sp>
        <p:nvSpPr>
          <p:cNvPr id="5" name="Footer Placeholder 4"/>
          <p:cNvSpPr>
            <a:spLocks noGrp="1"/>
          </p:cNvSpPr>
          <p:nvPr>
            <p:ph type="ftr" sz="quarter" idx="11"/>
          </p:nvPr>
        </p:nvSpPr>
        <p:spPr/>
        <p:txBody>
          <a:bodyPr/>
          <a:lstStyle/>
          <a:p>
            <a:pPr>
              <a:defRPr/>
            </a:pPr>
            <a:endParaRPr lang="ru-RU">
              <a:solidFill>
                <a:srgbClr val="000000"/>
              </a:solidFill>
            </a:endParaRPr>
          </a:p>
        </p:txBody>
      </p:sp>
      <p:sp>
        <p:nvSpPr>
          <p:cNvPr id="6" name="Slide Number Placeholder 5"/>
          <p:cNvSpPr>
            <a:spLocks noGrp="1"/>
          </p:cNvSpPr>
          <p:nvPr>
            <p:ph type="sldNum" sz="quarter" idx="12"/>
          </p:nvPr>
        </p:nvSpPr>
        <p:spPr/>
        <p:txBody>
          <a:bodyPr/>
          <a:lstStyle/>
          <a:p>
            <a:pPr>
              <a:defRPr/>
            </a:pPr>
            <a:fld id="{29F86747-A9EF-4C1D-934D-10942BA6F987}" type="slidenum">
              <a:rPr lang="ru-RU" smtClean="0">
                <a:solidFill>
                  <a:srgbClr val="000000"/>
                </a:solidFill>
              </a:rPr>
              <a:pPr>
                <a:defRPr/>
              </a:pPr>
              <a:t>‹#›</a:t>
            </a:fld>
            <a:endParaRPr lang="ru-RU">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12518942-F775-4129-BE42-2C6E4958DC09}" type="datetime1">
              <a:rPr lang="ru-RU" smtClean="0">
                <a:solidFill>
                  <a:srgbClr val="000000"/>
                </a:solidFill>
              </a:rPr>
              <a:pPr>
                <a:defRPr/>
              </a:pPr>
              <a:t>21.11.2014</a:t>
            </a:fld>
            <a:endParaRPr lang="ru-RU">
              <a:solidFill>
                <a:srgbClr val="000000"/>
              </a:solidFill>
            </a:endParaRPr>
          </a:p>
        </p:txBody>
      </p:sp>
      <p:sp>
        <p:nvSpPr>
          <p:cNvPr id="5" name="Footer Placeholder 4"/>
          <p:cNvSpPr>
            <a:spLocks noGrp="1"/>
          </p:cNvSpPr>
          <p:nvPr>
            <p:ph type="ftr" sz="quarter" idx="11"/>
          </p:nvPr>
        </p:nvSpPr>
        <p:spPr/>
        <p:txBody>
          <a:bodyPr/>
          <a:lstStyle/>
          <a:p>
            <a:pPr>
              <a:defRPr/>
            </a:pPr>
            <a:endParaRPr lang="ru-RU">
              <a:solidFill>
                <a:srgbClr val="000000"/>
              </a:solidFill>
            </a:endParaRPr>
          </a:p>
        </p:txBody>
      </p:sp>
      <p:sp>
        <p:nvSpPr>
          <p:cNvPr id="6" name="Slide Number Placeholder 5"/>
          <p:cNvSpPr>
            <a:spLocks noGrp="1"/>
          </p:cNvSpPr>
          <p:nvPr>
            <p:ph type="sldNum" sz="quarter" idx="12"/>
          </p:nvPr>
        </p:nvSpPr>
        <p:spPr/>
        <p:txBody>
          <a:bodyPr/>
          <a:lstStyle/>
          <a:p>
            <a:pPr>
              <a:defRPr/>
            </a:pPr>
            <a:fld id="{34ACE1C3-299C-4BE4-A7B4-6332772A5F0A}" type="slidenum">
              <a:rPr lang="ru-RU" smtClean="0">
                <a:solidFill>
                  <a:srgbClr val="000000"/>
                </a:solidFill>
              </a:rPr>
              <a:pPr>
                <a:defRPr/>
              </a:pPr>
              <a:t>‹#›</a:t>
            </a:fld>
            <a:endParaRPr lang="ru-RU">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4A47D122-B696-47C3-8ADB-CF894A59D82F}" type="datetime1">
              <a:rPr lang="ru-RU" smtClean="0">
                <a:solidFill>
                  <a:srgbClr val="000000"/>
                </a:solidFill>
              </a:rPr>
              <a:pPr>
                <a:defRPr/>
              </a:pPr>
              <a:t>21.11.2014</a:t>
            </a:fld>
            <a:endParaRPr lang="ru-RU">
              <a:solidFill>
                <a:srgbClr val="000000"/>
              </a:solidFill>
            </a:endParaRPr>
          </a:p>
        </p:txBody>
      </p:sp>
      <p:sp>
        <p:nvSpPr>
          <p:cNvPr id="5" name="Footer Placeholder 4"/>
          <p:cNvSpPr>
            <a:spLocks noGrp="1"/>
          </p:cNvSpPr>
          <p:nvPr>
            <p:ph type="ftr" sz="quarter" idx="11"/>
          </p:nvPr>
        </p:nvSpPr>
        <p:spPr/>
        <p:txBody>
          <a:bodyPr/>
          <a:lstStyle/>
          <a:p>
            <a:pPr>
              <a:defRPr/>
            </a:pPr>
            <a:endParaRPr lang="ru-RU">
              <a:solidFill>
                <a:srgbClr val="000000"/>
              </a:solidFill>
            </a:endParaRPr>
          </a:p>
        </p:txBody>
      </p:sp>
      <p:sp>
        <p:nvSpPr>
          <p:cNvPr id="6" name="Slide Number Placeholder 5"/>
          <p:cNvSpPr>
            <a:spLocks noGrp="1"/>
          </p:cNvSpPr>
          <p:nvPr>
            <p:ph type="sldNum" sz="quarter" idx="12"/>
          </p:nvPr>
        </p:nvSpPr>
        <p:spPr/>
        <p:txBody>
          <a:bodyPr/>
          <a:lstStyle/>
          <a:p>
            <a:pPr>
              <a:defRPr/>
            </a:pPr>
            <a:fld id="{C8F0F03D-551F-48B7-90D9-111B8F87F773}" type="slidenum">
              <a:rPr lang="ru-RU" smtClean="0">
                <a:solidFill>
                  <a:srgbClr val="000000"/>
                </a:solidFill>
              </a:rPr>
              <a:pPr>
                <a:defRPr/>
              </a:pPr>
              <a:t>‹#›</a:t>
            </a:fld>
            <a:endParaRPr lang="ru-RU">
              <a:solidFill>
                <a:srgbClr val="000000"/>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38635D18-DEC0-4B59-976B-90125F1863E8}" type="datetime1">
              <a:rPr lang="ru-RU" smtClean="0">
                <a:solidFill>
                  <a:srgbClr val="000000"/>
                </a:solidFill>
              </a:rPr>
              <a:pPr>
                <a:defRPr/>
              </a:pPr>
              <a:t>21.11.2014</a:t>
            </a:fld>
            <a:endParaRPr lang="ru-RU">
              <a:solidFill>
                <a:srgbClr val="000000"/>
              </a:solidFill>
            </a:endParaRPr>
          </a:p>
        </p:txBody>
      </p:sp>
      <p:sp>
        <p:nvSpPr>
          <p:cNvPr id="5" name="Footer Placeholder 4"/>
          <p:cNvSpPr>
            <a:spLocks noGrp="1"/>
          </p:cNvSpPr>
          <p:nvPr>
            <p:ph type="ftr" sz="quarter" idx="11"/>
          </p:nvPr>
        </p:nvSpPr>
        <p:spPr/>
        <p:txBody>
          <a:bodyPr/>
          <a:lstStyle/>
          <a:p>
            <a:pPr>
              <a:defRPr/>
            </a:pPr>
            <a:endParaRPr lang="ru-RU">
              <a:solidFill>
                <a:srgbClr val="000000"/>
              </a:solidFill>
            </a:endParaRPr>
          </a:p>
        </p:txBody>
      </p:sp>
      <p:sp>
        <p:nvSpPr>
          <p:cNvPr id="6" name="Slide Number Placeholder 5"/>
          <p:cNvSpPr>
            <a:spLocks noGrp="1"/>
          </p:cNvSpPr>
          <p:nvPr>
            <p:ph type="sldNum" sz="quarter" idx="12"/>
          </p:nvPr>
        </p:nvSpPr>
        <p:spPr/>
        <p:txBody>
          <a:bodyPr/>
          <a:lstStyle/>
          <a:p>
            <a:pPr>
              <a:defRPr/>
            </a:pPr>
            <a:fld id="{9356F33C-0A12-4ABA-A522-1BC6A3F21329}" type="slidenum">
              <a:rPr lang="ru-RU" smtClean="0">
                <a:solidFill>
                  <a:srgbClr val="000000"/>
                </a:solidFill>
              </a:rPr>
              <a:pPr>
                <a:defRPr/>
              </a:pPr>
              <a:t>‹#›</a:t>
            </a:fld>
            <a:endParaRPr lang="ru-RU">
              <a:solidFill>
                <a:srgbClr val="000000"/>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8D3E93F3-3C7B-4045-A032-D1973D97A170}" type="datetime1">
              <a:rPr lang="ru-RU" smtClean="0">
                <a:solidFill>
                  <a:srgbClr val="000000"/>
                </a:solidFill>
              </a:rPr>
              <a:pPr>
                <a:defRPr/>
              </a:pPr>
              <a:t>21.11.2014</a:t>
            </a:fld>
            <a:endParaRPr lang="ru-RU">
              <a:solidFill>
                <a:srgbClr val="000000"/>
              </a:solidFill>
            </a:endParaRPr>
          </a:p>
        </p:txBody>
      </p:sp>
      <p:sp>
        <p:nvSpPr>
          <p:cNvPr id="5" name="Footer Placeholder 4"/>
          <p:cNvSpPr>
            <a:spLocks noGrp="1"/>
          </p:cNvSpPr>
          <p:nvPr>
            <p:ph type="ftr" sz="quarter" idx="11"/>
          </p:nvPr>
        </p:nvSpPr>
        <p:spPr/>
        <p:txBody>
          <a:bodyPr/>
          <a:lstStyle/>
          <a:p>
            <a:pPr>
              <a:defRPr/>
            </a:pPr>
            <a:endParaRPr lang="ru-RU">
              <a:solidFill>
                <a:srgbClr val="000000"/>
              </a:solidFill>
            </a:endParaRPr>
          </a:p>
        </p:txBody>
      </p:sp>
      <p:sp>
        <p:nvSpPr>
          <p:cNvPr id="6" name="Slide Number Placeholder 5"/>
          <p:cNvSpPr>
            <a:spLocks noGrp="1"/>
          </p:cNvSpPr>
          <p:nvPr>
            <p:ph type="sldNum" sz="quarter" idx="12"/>
          </p:nvPr>
        </p:nvSpPr>
        <p:spPr/>
        <p:txBody>
          <a:bodyPr/>
          <a:lstStyle/>
          <a:p>
            <a:pPr>
              <a:defRPr/>
            </a:pPr>
            <a:fld id="{1793ECD1-E656-4595-B6E8-18267F96AD11}" type="slidenum">
              <a:rPr lang="ru-RU" smtClean="0">
                <a:solidFill>
                  <a:srgbClr val="000000"/>
                </a:solidFill>
              </a:rPr>
              <a:pPr>
                <a:defRPr/>
              </a:pPr>
              <a:t>‹#›</a:t>
            </a:fld>
            <a:endParaRPr lang="ru-RU">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C55803F4-831C-4746-9D7F-CB6100F72FDD}" type="datetime1">
              <a:rPr lang="ru-RU" smtClean="0">
                <a:solidFill>
                  <a:srgbClr val="000000"/>
                </a:solidFill>
              </a:rPr>
              <a:pPr>
                <a:defRPr/>
              </a:pPr>
              <a:t>21.11.2014</a:t>
            </a:fld>
            <a:endParaRPr lang="ru-RU">
              <a:solidFill>
                <a:srgbClr val="000000"/>
              </a:solidFill>
            </a:endParaRPr>
          </a:p>
        </p:txBody>
      </p:sp>
      <p:sp>
        <p:nvSpPr>
          <p:cNvPr id="6" name="Footer Placeholder 5"/>
          <p:cNvSpPr>
            <a:spLocks noGrp="1"/>
          </p:cNvSpPr>
          <p:nvPr>
            <p:ph type="ftr" sz="quarter" idx="11"/>
          </p:nvPr>
        </p:nvSpPr>
        <p:spPr/>
        <p:txBody>
          <a:bodyPr/>
          <a:lstStyle/>
          <a:p>
            <a:pPr>
              <a:defRPr/>
            </a:pPr>
            <a:endParaRPr lang="ru-RU">
              <a:solidFill>
                <a:srgbClr val="000000"/>
              </a:solidFill>
            </a:endParaRPr>
          </a:p>
        </p:txBody>
      </p:sp>
      <p:sp>
        <p:nvSpPr>
          <p:cNvPr id="7" name="Slide Number Placeholder 6"/>
          <p:cNvSpPr>
            <a:spLocks noGrp="1"/>
          </p:cNvSpPr>
          <p:nvPr>
            <p:ph type="sldNum" sz="quarter" idx="12"/>
          </p:nvPr>
        </p:nvSpPr>
        <p:spPr/>
        <p:txBody>
          <a:bodyPr/>
          <a:lstStyle/>
          <a:p>
            <a:pPr>
              <a:defRPr/>
            </a:pPr>
            <a:fld id="{89909C09-1518-45CE-9966-C687A394F976}" type="slidenum">
              <a:rPr lang="ru-RU" smtClean="0">
                <a:solidFill>
                  <a:srgbClr val="000000"/>
                </a:solidFill>
              </a:rPr>
              <a:pPr>
                <a:defRPr/>
              </a:pPr>
              <a:t>‹#›</a:t>
            </a:fld>
            <a:endParaRPr lang="ru-RU">
              <a:solidFill>
                <a:srgbClr val="000000"/>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0F483E76-FC7C-419A-8550-D4CFDDEDF6CA}" type="datetime1">
              <a:rPr lang="ru-RU" smtClean="0">
                <a:solidFill>
                  <a:srgbClr val="000000"/>
                </a:solidFill>
              </a:rPr>
              <a:pPr>
                <a:defRPr/>
              </a:pPr>
              <a:t>21.11.2014</a:t>
            </a:fld>
            <a:endParaRPr lang="ru-RU">
              <a:solidFill>
                <a:srgbClr val="000000"/>
              </a:solidFill>
            </a:endParaRPr>
          </a:p>
        </p:txBody>
      </p:sp>
      <p:sp>
        <p:nvSpPr>
          <p:cNvPr id="8" name="Footer Placeholder 7"/>
          <p:cNvSpPr>
            <a:spLocks noGrp="1"/>
          </p:cNvSpPr>
          <p:nvPr>
            <p:ph type="ftr" sz="quarter" idx="11"/>
          </p:nvPr>
        </p:nvSpPr>
        <p:spPr/>
        <p:txBody>
          <a:bodyPr/>
          <a:lstStyle/>
          <a:p>
            <a:pPr>
              <a:defRPr/>
            </a:pPr>
            <a:endParaRPr lang="ru-RU">
              <a:solidFill>
                <a:srgbClr val="000000"/>
              </a:solidFill>
            </a:endParaRPr>
          </a:p>
        </p:txBody>
      </p:sp>
      <p:sp>
        <p:nvSpPr>
          <p:cNvPr id="9" name="Slide Number Placeholder 8"/>
          <p:cNvSpPr>
            <a:spLocks noGrp="1"/>
          </p:cNvSpPr>
          <p:nvPr>
            <p:ph type="sldNum" sz="quarter" idx="12"/>
          </p:nvPr>
        </p:nvSpPr>
        <p:spPr/>
        <p:txBody>
          <a:bodyPr/>
          <a:lstStyle/>
          <a:p>
            <a:pPr>
              <a:defRPr/>
            </a:pPr>
            <a:fld id="{FB3A2598-3317-427E-9939-5C5F2AD12977}" type="slidenum">
              <a:rPr lang="ru-RU" smtClean="0">
                <a:solidFill>
                  <a:srgbClr val="000000"/>
                </a:solidFill>
              </a:rPr>
              <a:pPr>
                <a:defRPr/>
              </a:pPr>
              <a:t>‹#›</a:t>
            </a:fld>
            <a:endParaRPr lang="ru-RU">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CB34A048-E8AD-44D0-B074-612F11FD151D}" type="datetime1">
              <a:rPr lang="ru-RU" smtClean="0">
                <a:solidFill>
                  <a:srgbClr val="000000"/>
                </a:solidFill>
              </a:rPr>
              <a:pPr>
                <a:defRPr/>
              </a:pPr>
              <a:t>21.11.2014</a:t>
            </a:fld>
            <a:endParaRPr lang="ru-RU">
              <a:solidFill>
                <a:srgbClr val="000000"/>
              </a:solidFill>
            </a:endParaRPr>
          </a:p>
        </p:txBody>
      </p:sp>
      <p:sp>
        <p:nvSpPr>
          <p:cNvPr id="4" name="Footer Placeholder 3"/>
          <p:cNvSpPr>
            <a:spLocks noGrp="1"/>
          </p:cNvSpPr>
          <p:nvPr>
            <p:ph type="ftr" sz="quarter" idx="11"/>
          </p:nvPr>
        </p:nvSpPr>
        <p:spPr/>
        <p:txBody>
          <a:bodyPr/>
          <a:lstStyle/>
          <a:p>
            <a:pPr>
              <a:defRPr/>
            </a:pPr>
            <a:endParaRPr lang="ru-RU">
              <a:solidFill>
                <a:srgbClr val="000000"/>
              </a:solidFill>
            </a:endParaRPr>
          </a:p>
        </p:txBody>
      </p:sp>
      <p:sp>
        <p:nvSpPr>
          <p:cNvPr id="5" name="Slide Number Placeholder 4"/>
          <p:cNvSpPr>
            <a:spLocks noGrp="1"/>
          </p:cNvSpPr>
          <p:nvPr>
            <p:ph type="sldNum" sz="quarter" idx="12"/>
          </p:nvPr>
        </p:nvSpPr>
        <p:spPr/>
        <p:txBody>
          <a:bodyPr/>
          <a:lstStyle/>
          <a:p>
            <a:pPr>
              <a:defRPr/>
            </a:pPr>
            <a:fld id="{51C18252-39CC-428F-B1C7-AC75C6233A78}" type="slidenum">
              <a:rPr lang="ru-RU" smtClean="0">
                <a:solidFill>
                  <a:srgbClr val="000000"/>
                </a:solidFill>
              </a:rPr>
              <a:pPr>
                <a:defRPr/>
              </a:pPr>
              <a:t>‹#›</a:t>
            </a:fld>
            <a:endParaRPr lang="ru-RU">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09ED6BFB-D9B9-4017-B3BD-21780625370D}" type="datetime1">
              <a:rPr lang="ru-RU" smtClean="0">
                <a:solidFill>
                  <a:srgbClr val="000000"/>
                </a:solidFill>
              </a:rPr>
              <a:pPr>
                <a:defRPr/>
              </a:pPr>
              <a:t>21.11.2014</a:t>
            </a:fld>
            <a:endParaRPr lang="ru-RU">
              <a:solidFill>
                <a:srgbClr val="000000"/>
              </a:solidFill>
            </a:endParaRPr>
          </a:p>
        </p:txBody>
      </p:sp>
      <p:sp>
        <p:nvSpPr>
          <p:cNvPr id="3" name="Footer Placeholder 2"/>
          <p:cNvSpPr>
            <a:spLocks noGrp="1"/>
          </p:cNvSpPr>
          <p:nvPr>
            <p:ph type="ftr" sz="quarter" idx="11"/>
          </p:nvPr>
        </p:nvSpPr>
        <p:spPr/>
        <p:txBody>
          <a:bodyPr/>
          <a:lstStyle/>
          <a:p>
            <a:pPr>
              <a:defRPr/>
            </a:pPr>
            <a:endParaRPr lang="ru-RU">
              <a:solidFill>
                <a:srgbClr val="000000"/>
              </a:solidFill>
            </a:endParaRPr>
          </a:p>
        </p:txBody>
      </p:sp>
      <p:sp>
        <p:nvSpPr>
          <p:cNvPr id="4" name="Slide Number Placeholder 3"/>
          <p:cNvSpPr>
            <a:spLocks noGrp="1"/>
          </p:cNvSpPr>
          <p:nvPr>
            <p:ph type="sldNum" sz="quarter" idx="12"/>
          </p:nvPr>
        </p:nvSpPr>
        <p:spPr/>
        <p:txBody>
          <a:bodyPr/>
          <a:lstStyle/>
          <a:p>
            <a:pPr>
              <a:defRPr/>
            </a:pPr>
            <a:fld id="{C75339FC-8F70-4A02-BC9D-7CA2E9906575}" type="slidenum">
              <a:rPr lang="ru-RU" smtClean="0">
                <a:solidFill>
                  <a:srgbClr val="000000"/>
                </a:solidFill>
              </a:rPr>
              <a:pPr>
                <a:defRPr/>
              </a:pPr>
              <a:t>‹#›</a:t>
            </a:fld>
            <a:endParaRPr lang="ru-RU">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F2D66E16-E55E-443A-87F7-420DAD0B41E3}" type="datetime1">
              <a:rPr lang="ru-RU" smtClean="0">
                <a:solidFill>
                  <a:srgbClr val="000000"/>
                </a:solidFill>
              </a:rPr>
              <a:pPr>
                <a:defRPr/>
              </a:pPr>
              <a:t>21.11.2014</a:t>
            </a:fld>
            <a:endParaRPr lang="ru-RU">
              <a:solidFill>
                <a:srgbClr val="000000"/>
              </a:solidFill>
            </a:endParaRPr>
          </a:p>
        </p:txBody>
      </p:sp>
      <p:sp>
        <p:nvSpPr>
          <p:cNvPr id="6" name="Footer Placeholder 5"/>
          <p:cNvSpPr>
            <a:spLocks noGrp="1"/>
          </p:cNvSpPr>
          <p:nvPr>
            <p:ph type="ftr" sz="quarter" idx="11"/>
          </p:nvPr>
        </p:nvSpPr>
        <p:spPr/>
        <p:txBody>
          <a:bodyPr/>
          <a:lstStyle/>
          <a:p>
            <a:pPr>
              <a:defRPr/>
            </a:pPr>
            <a:endParaRPr lang="ru-RU">
              <a:solidFill>
                <a:srgbClr val="000000"/>
              </a:solidFill>
            </a:endParaRPr>
          </a:p>
        </p:txBody>
      </p:sp>
      <p:sp>
        <p:nvSpPr>
          <p:cNvPr id="7" name="Slide Number Placeholder 6"/>
          <p:cNvSpPr>
            <a:spLocks noGrp="1"/>
          </p:cNvSpPr>
          <p:nvPr>
            <p:ph type="sldNum" sz="quarter" idx="12"/>
          </p:nvPr>
        </p:nvSpPr>
        <p:spPr/>
        <p:txBody>
          <a:bodyPr/>
          <a:lstStyle/>
          <a:p>
            <a:pPr>
              <a:defRPr/>
            </a:pPr>
            <a:fld id="{A2BCCD72-D944-4C23-9BAA-04F1806A6DD7}" type="slidenum">
              <a:rPr lang="ru-RU" smtClean="0">
                <a:solidFill>
                  <a:srgbClr val="000000"/>
                </a:solidFill>
              </a:rPr>
              <a:pPr>
                <a:defRPr/>
              </a:pPr>
              <a:t>‹#›</a:t>
            </a:fld>
            <a:endParaRPr lang="ru-RU">
              <a:solidFill>
                <a:srgbClr val="000000"/>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9230A3B6-DECC-4A96-AAEE-F47B173D1C26}" type="datetime1">
              <a:rPr lang="ru-RU" smtClean="0">
                <a:solidFill>
                  <a:srgbClr val="000000"/>
                </a:solidFill>
              </a:rPr>
              <a:pPr>
                <a:defRPr/>
              </a:pPr>
              <a:t>21.11.2014</a:t>
            </a:fld>
            <a:endParaRPr lang="ru-RU">
              <a:solidFill>
                <a:srgbClr val="000000"/>
              </a:solidFill>
            </a:endParaRPr>
          </a:p>
        </p:txBody>
      </p:sp>
      <p:sp>
        <p:nvSpPr>
          <p:cNvPr id="6" name="Footer Placeholder 5"/>
          <p:cNvSpPr>
            <a:spLocks noGrp="1"/>
          </p:cNvSpPr>
          <p:nvPr>
            <p:ph type="ftr" sz="quarter" idx="11"/>
          </p:nvPr>
        </p:nvSpPr>
        <p:spPr/>
        <p:txBody>
          <a:bodyPr/>
          <a:lstStyle/>
          <a:p>
            <a:pPr>
              <a:defRPr/>
            </a:pPr>
            <a:endParaRPr lang="ru-RU">
              <a:solidFill>
                <a:srgbClr val="000000"/>
              </a:solidFill>
            </a:endParaRPr>
          </a:p>
        </p:txBody>
      </p:sp>
      <p:sp>
        <p:nvSpPr>
          <p:cNvPr id="7" name="Slide Number Placeholder 6"/>
          <p:cNvSpPr>
            <a:spLocks noGrp="1"/>
          </p:cNvSpPr>
          <p:nvPr>
            <p:ph type="sldNum" sz="quarter" idx="12"/>
          </p:nvPr>
        </p:nvSpPr>
        <p:spPr/>
        <p:txBody>
          <a:bodyPr/>
          <a:lstStyle/>
          <a:p>
            <a:pPr>
              <a:defRPr/>
            </a:pPr>
            <a:fld id="{9FD9BD9A-DFA9-4EB9-83AB-6F62170ABC69}" type="slidenum">
              <a:rPr lang="ru-RU" smtClean="0">
                <a:solidFill>
                  <a:srgbClr val="000000"/>
                </a:solidFill>
              </a:rPr>
              <a:pPr>
                <a:defRPr/>
              </a:pPr>
              <a:t>‹#›</a:t>
            </a:fld>
            <a:endParaRPr lang="ru-RU">
              <a:solidFill>
                <a:srgbClr val="000000"/>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fontAlgn="base">
              <a:spcBef>
                <a:spcPct val="0"/>
              </a:spcBef>
              <a:spcAft>
                <a:spcPct val="0"/>
              </a:spcAft>
              <a:defRPr/>
            </a:pPr>
            <a:fld id="{16580647-F249-40BB-885E-057F907D8306}" type="datetime1">
              <a:rPr lang="ru-RU" smtClean="0">
                <a:solidFill>
                  <a:srgbClr val="000000"/>
                </a:solidFill>
              </a:rPr>
              <a:pPr fontAlgn="base">
                <a:spcBef>
                  <a:spcPct val="0"/>
                </a:spcBef>
                <a:spcAft>
                  <a:spcPct val="0"/>
                </a:spcAft>
                <a:defRPr/>
              </a:pPr>
              <a:t>21.11.2014</a:t>
            </a:fld>
            <a:endParaRPr lang="ru-RU">
              <a:solidFill>
                <a:srgbClr val="000000"/>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fontAlgn="base">
              <a:spcBef>
                <a:spcPct val="0"/>
              </a:spcBef>
              <a:spcAft>
                <a:spcPct val="0"/>
              </a:spcAft>
              <a:defRPr/>
            </a:pPr>
            <a:endParaRPr lang="ru-RU">
              <a:solidFill>
                <a:srgbClr val="000000"/>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base">
              <a:spcBef>
                <a:spcPct val="0"/>
              </a:spcBef>
              <a:spcAft>
                <a:spcPct val="0"/>
              </a:spcAft>
              <a:defRPr/>
            </a:pPr>
            <a:fld id="{5906A7FB-CE5C-46B3-88A5-ADBC88AA5BF7}" type="slidenum">
              <a:rPr lang="ru-RU" smtClean="0">
                <a:solidFill>
                  <a:srgbClr val="000000"/>
                </a:solidFill>
              </a:rPr>
              <a:pPr fontAlgn="base">
                <a:spcBef>
                  <a:spcPct val="0"/>
                </a:spcBef>
                <a:spcAft>
                  <a:spcPct val="0"/>
                </a:spcAft>
                <a:defRPr/>
              </a:pPr>
              <a:t>‹#›</a:t>
            </a:fld>
            <a:endParaRPr lang="ru-RU">
              <a:solidFill>
                <a:srgbClr val="000000"/>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2" name="TextBox 1"/>
          <p:cNvSpPr txBox="1"/>
          <p:nvPr/>
        </p:nvSpPr>
        <p:spPr>
          <a:xfrm>
            <a:off x="0" y="3071862"/>
            <a:ext cx="9144000" cy="1077218"/>
          </a:xfrm>
          <a:prstGeom prst="rect">
            <a:avLst/>
          </a:prstGeom>
          <a:noFill/>
        </p:spPr>
        <p:txBody>
          <a:bodyPr wrap="square" rtlCol="0">
            <a:spAutoFit/>
          </a:bodyPr>
          <a:lstStyle/>
          <a:p>
            <a:pPr algn="ctr"/>
            <a:r>
              <a:rPr lang="ru-RU" sz="3200" b="1" dirty="0" smtClean="0">
                <a:solidFill>
                  <a:srgbClr val="C00000"/>
                </a:solidFill>
              </a:rPr>
              <a:t>Инструкция по настройке рабочего места,</a:t>
            </a:r>
          </a:p>
          <a:p>
            <a:pPr algn="ctr"/>
            <a:r>
              <a:rPr lang="ru-RU" sz="3200" b="1" dirty="0" smtClean="0">
                <a:solidFill>
                  <a:srgbClr val="C00000"/>
                </a:solidFill>
              </a:rPr>
              <a:t>использованию сервисов электронной почты</a:t>
            </a:r>
          </a:p>
        </p:txBody>
      </p:sp>
    </p:spTree>
    <p:extLst>
      <p:ext uri="{BB962C8B-B14F-4D97-AF65-F5344CB8AC3E}">
        <p14:creationId xmlns:p14="http://schemas.microsoft.com/office/powerpoint/2010/main" val="3784534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148064" y="2852936"/>
            <a:ext cx="3816424" cy="3450696"/>
          </a:xfrm>
        </p:spPr>
        <p:txBody>
          <a:bodyPr/>
          <a:lstStyle/>
          <a:p>
            <a:pPr>
              <a:buFont typeface="Wingdings" pitchFamily="2" charset="2"/>
              <a:buChar char="Ø"/>
            </a:pPr>
            <a:r>
              <a:rPr lang="ru-RU" dirty="0"/>
              <a:t>В </a:t>
            </a:r>
            <a:r>
              <a:rPr lang="ru-RU" dirty="0" smtClean="0"/>
              <a:t>окне</a:t>
            </a:r>
            <a:br>
              <a:rPr lang="ru-RU" dirty="0" smtClean="0"/>
            </a:br>
            <a:r>
              <a:rPr lang="ru-RU" dirty="0" smtClean="0"/>
              <a:t>«</a:t>
            </a:r>
            <a:r>
              <a:rPr lang="ru-RU" i="1" dirty="0" smtClean="0"/>
              <a:t>Мастер </a:t>
            </a:r>
            <a:r>
              <a:rPr lang="ru-RU" i="1" dirty="0"/>
              <a:t>импорта сертификатов</a:t>
            </a:r>
            <a:r>
              <a:rPr lang="ru-RU" dirty="0"/>
              <a:t>» </a:t>
            </a:r>
            <a:r>
              <a:rPr lang="ru-RU" dirty="0" smtClean="0"/>
              <a:t/>
            </a:r>
            <a:br>
              <a:rPr lang="ru-RU" dirty="0" smtClean="0"/>
            </a:br>
            <a:r>
              <a:rPr lang="ru-RU" dirty="0" smtClean="0"/>
              <a:t>выберите пункт</a:t>
            </a:r>
            <a:br>
              <a:rPr lang="ru-RU" dirty="0" smtClean="0"/>
            </a:br>
            <a:r>
              <a:rPr lang="ru-RU" u="sng" dirty="0" smtClean="0"/>
              <a:t>Поместить все сертификаты в следующее хранилище</a:t>
            </a:r>
            <a:r>
              <a:rPr lang="ru-RU" dirty="0" smtClean="0"/>
              <a:t/>
            </a:r>
            <a:br>
              <a:rPr lang="ru-RU" dirty="0" smtClean="0"/>
            </a:br>
            <a:r>
              <a:rPr lang="ru-RU" dirty="0" smtClean="0"/>
              <a:t>и нажмите </a:t>
            </a:r>
            <a:r>
              <a:rPr lang="ru-RU" dirty="0"/>
              <a:t>кнопку </a:t>
            </a:r>
            <a:r>
              <a:rPr lang="en-US" dirty="0" smtClean="0"/>
              <a:t>[</a:t>
            </a:r>
            <a:r>
              <a:rPr lang="ru-RU" b="1" dirty="0" smtClean="0"/>
              <a:t>Обзор</a:t>
            </a:r>
            <a:r>
              <a:rPr lang="en-US" b="1" dirty="0" smtClean="0"/>
              <a:t>]</a:t>
            </a:r>
            <a:r>
              <a:rPr lang="ru-RU" dirty="0"/>
              <a:t>:</a:t>
            </a:r>
          </a:p>
          <a:p>
            <a:pPr>
              <a:buFont typeface="Wingdings" pitchFamily="2" charset="2"/>
              <a:buChar char="Ø"/>
            </a:pP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Выполнение первоначальной настройки</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276872"/>
            <a:ext cx="4752528" cy="4290219"/>
          </a:xfrm>
          <a:prstGeom prst="rect">
            <a:avLst/>
          </a:prstGeom>
        </p:spPr>
      </p:pic>
    </p:spTree>
    <p:extLst>
      <p:ext uri="{BB962C8B-B14F-4D97-AF65-F5344CB8AC3E}">
        <p14:creationId xmlns:p14="http://schemas.microsoft.com/office/powerpoint/2010/main" val="1244411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292080" y="2891490"/>
            <a:ext cx="3600400" cy="3489838"/>
          </a:xfrm>
        </p:spPr>
        <p:txBody>
          <a:bodyPr>
            <a:normAutofit/>
          </a:bodyPr>
          <a:lstStyle/>
          <a:p>
            <a:pPr>
              <a:buFont typeface="Wingdings" pitchFamily="2" charset="2"/>
              <a:buChar char="Ø"/>
            </a:pPr>
            <a:r>
              <a:rPr lang="ru-RU" dirty="0"/>
              <a:t>В появившемся диалоговом окне </a:t>
            </a:r>
            <a:r>
              <a:rPr lang="ru-RU" dirty="0" smtClean="0"/>
              <a:t>«</a:t>
            </a:r>
            <a:r>
              <a:rPr lang="ru-RU" i="1" dirty="0" smtClean="0"/>
              <a:t>Выбор хранилища </a:t>
            </a:r>
            <a:r>
              <a:rPr lang="ru-RU" i="1" dirty="0"/>
              <a:t>сертификатов</a:t>
            </a:r>
            <a:r>
              <a:rPr lang="ru-RU" dirty="0"/>
              <a:t>» </a:t>
            </a:r>
            <a:r>
              <a:rPr lang="ru-RU" dirty="0" smtClean="0"/>
              <a:t>выберите пункт </a:t>
            </a:r>
            <a:r>
              <a:rPr lang="ru-RU" u="sng" dirty="0" smtClean="0"/>
              <a:t>Доверенные корневые центры сертификации </a:t>
            </a:r>
            <a:r>
              <a:rPr lang="ru-RU" dirty="0" smtClean="0"/>
              <a:t>и нажмите </a:t>
            </a:r>
            <a:r>
              <a:rPr lang="ru-RU" dirty="0"/>
              <a:t>кнопку </a:t>
            </a:r>
            <a:r>
              <a:rPr lang="en-US" dirty="0" smtClean="0"/>
              <a:t>[</a:t>
            </a:r>
            <a:r>
              <a:rPr lang="ru-RU" b="1" dirty="0" smtClean="0"/>
              <a:t>ОК</a:t>
            </a:r>
            <a:r>
              <a:rPr lang="en-US" b="1" dirty="0" smtClean="0"/>
              <a:t>]</a:t>
            </a:r>
            <a:r>
              <a:rPr lang="ru-RU" dirty="0" smtClean="0"/>
              <a:t>:</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Выполнение первоначальной настройки</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276872"/>
            <a:ext cx="4752528" cy="4308712"/>
          </a:xfrm>
          <a:prstGeom prst="rect">
            <a:avLst/>
          </a:prstGeom>
        </p:spPr>
      </p:pic>
    </p:spTree>
    <p:extLst>
      <p:ext uri="{BB962C8B-B14F-4D97-AF65-F5344CB8AC3E}">
        <p14:creationId xmlns:p14="http://schemas.microsoft.com/office/powerpoint/2010/main" val="474873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64088" y="3429000"/>
            <a:ext cx="3267885" cy="2016224"/>
          </a:xfrm>
        </p:spPr>
        <p:txBody>
          <a:bodyPr/>
          <a:lstStyle/>
          <a:p>
            <a:pPr>
              <a:buFont typeface="Wingdings" pitchFamily="2" charset="2"/>
              <a:buChar char="Ø"/>
            </a:pPr>
            <a:r>
              <a:rPr lang="ru-RU" dirty="0"/>
              <a:t>В окне</a:t>
            </a:r>
            <a:br>
              <a:rPr lang="ru-RU" dirty="0"/>
            </a:br>
            <a:r>
              <a:rPr lang="ru-RU" dirty="0"/>
              <a:t>«</a:t>
            </a:r>
            <a:r>
              <a:rPr lang="ru-RU" i="1" dirty="0"/>
              <a:t>Мастер импорта сертификатов</a:t>
            </a:r>
            <a:r>
              <a:rPr lang="ru-RU" dirty="0"/>
              <a:t>» </a:t>
            </a:r>
            <a:br>
              <a:rPr lang="ru-RU" dirty="0"/>
            </a:br>
            <a:r>
              <a:rPr lang="ru-RU" dirty="0" smtClean="0"/>
              <a:t>нажмите </a:t>
            </a:r>
            <a:r>
              <a:rPr lang="ru-RU" dirty="0"/>
              <a:t>кнопку </a:t>
            </a:r>
            <a:r>
              <a:rPr lang="en-US" dirty="0" smtClean="0"/>
              <a:t>[</a:t>
            </a:r>
            <a:r>
              <a:rPr lang="ru-RU" b="1" dirty="0" smtClean="0"/>
              <a:t>Далее</a:t>
            </a:r>
            <a:r>
              <a:rPr lang="en-US" b="1" dirty="0" smtClean="0"/>
              <a:t>]</a:t>
            </a:r>
            <a:r>
              <a:rPr lang="ru-RU" dirty="0"/>
              <a:t>:</a:t>
            </a:r>
          </a:p>
          <a:p>
            <a:pPr marL="0" indent="0">
              <a:buNone/>
            </a:pP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Выполнение первоначальной настройки</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276872"/>
            <a:ext cx="4752528" cy="4325544"/>
          </a:xfrm>
          <a:prstGeom prst="rect">
            <a:avLst/>
          </a:prstGeom>
        </p:spPr>
      </p:pic>
    </p:spTree>
    <p:extLst>
      <p:ext uri="{BB962C8B-B14F-4D97-AF65-F5344CB8AC3E}">
        <p14:creationId xmlns:p14="http://schemas.microsoft.com/office/powerpoint/2010/main" val="4260807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508104" y="3501008"/>
            <a:ext cx="3123869" cy="2049677"/>
          </a:xfrm>
        </p:spPr>
        <p:txBody>
          <a:bodyPr/>
          <a:lstStyle/>
          <a:p>
            <a:pPr>
              <a:buFont typeface="Wingdings" pitchFamily="2" charset="2"/>
              <a:buChar char="Ø"/>
            </a:pPr>
            <a:r>
              <a:rPr lang="ru-RU" dirty="0"/>
              <a:t>В окне</a:t>
            </a:r>
            <a:br>
              <a:rPr lang="ru-RU" dirty="0"/>
            </a:br>
            <a:r>
              <a:rPr lang="ru-RU" dirty="0"/>
              <a:t>«</a:t>
            </a:r>
            <a:r>
              <a:rPr lang="ru-RU" i="1" dirty="0"/>
              <a:t>Мастер импорта сертификатов</a:t>
            </a:r>
            <a:r>
              <a:rPr lang="ru-RU" dirty="0"/>
              <a:t>» </a:t>
            </a:r>
            <a:br>
              <a:rPr lang="ru-RU" dirty="0"/>
            </a:br>
            <a:r>
              <a:rPr lang="ru-RU" dirty="0"/>
              <a:t>нажмите кнопку </a:t>
            </a:r>
            <a:r>
              <a:rPr lang="en-US" dirty="0" smtClean="0"/>
              <a:t>[</a:t>
            </a:r>
            <a:r>
              <a:rPr lang="ru-RU" b="1" dirty="0" smtClean="0"/>
              <a:t>Готово</a:t>
            </a:r>
            <a:r>
              <a:rPr lang="en-US" b="1" dirty="0" smtClean="0"/>
              <a:t>]</a:t>
            </a:r>
            <a:r>
              <a:rPr lang="ru-RU" dirty="0"/>
              <a:t>:</a:t>
            </a:r>
          </a:p>
          <a:p>
            <a:pPr marL="0" indent="0">
              <a:buNone/>
            </a:pP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Выполнение первоначальной настройки</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266162"/>
            <a:ext cx="4680520" cy="4259182"/>
          </a:xfrm>
          <a:prstGeom prst="rect">
            <a:avLst/>
          </a:prstGeom>
        </p:spPr>
      </p:pic>
    </p:spTree>
    <p:extLst>
      <p:ext uri="{BB962C8B-B14F-4D97-AF65-F5344CB8AC3E}">
        <p14:creationId xmlns:p14="http://schemas.microsoft.com/office/powerpoint/2010/main" val="3662206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64088" y="3284984"/>
            <a:ext cx="3483909" cy="2736304"/>
          </a:xfrm>
        </p:spPr>
        <p:txBody>
          <a:bodyPr>
            <a:normAutofit/>
          </a:bodyPr>
          <a:lstStyle/>
          <a:p>
            <a:pPr>
              <a:buFont typeface="Wingdings" pitchFamily="2" charset="2"/>
              <a:buChar char="Ø"/>
            </a:pPr>
            <a:r>
              <a:rPr lang="ru-RU" dirty="0"/>
              <a:t>В появившемся диалоговом окне </a:t>
            </a:r>
            <a:r>
              <a:rPr lang="ru-RU" dirty="0" smtClean="0"/>
              <a:t>«</a:t>
            </a:r>
            <a:r>
              <a:rPr lang="ru-RU" i="1" dirty="0" smtClean="0"/>
              <a:t>Предупреждение безопасности</a:t>
            </a:r>
            <a:r>
              <a:rPr lang="ru-RU" dirty="0" smtClean="0"/>
              <a:t>» на запрос об установке сертификата нажмите </a:t>
            </a:r>
            <a:r>
              <a:rPr lang="ru-RU" dirty="0"/>
              <a:t>кнопку </a:t>
            </a:r>
            <a:r>
              <a:rPr lang="en-US" dirty="0" smtClean="0"/>
              <a:t>[</a:t>
            </a:r>
            <a:r>
              <a:rPr lang="ru-RU" b="1" dirty="0" smtClean="0"/>
              <a:t>Да</a:t>
            </a:r>
            <a:r>
              <a:rPr lang="en-US" b="1" dirty="0" smtClean="0"/>
              <a:t>]</a:t>
            </a:r>
            <a:r>
              <a:rPr lang="ru-RU" dirty="0"/>
              <a:t>:</a:t>
            </a:r>
          </a:p>
          <a:p>
            <a:pPr marL="0" indent="0">
              <a:buNone/>
            </a:pP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Выполнение первоначальной настройки</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402558"/>
            <a:ext cx="4824536" cy="4122786"/>
          </a:xfrm>
          <a:prstGeom prst="rect">
            <a:avLst/>
          </a:prstGeom>
        </p:spPr>
      </p:pic>
    </p:spTree>
    <p:extLst>
      <p:ext uri="{BB962C8B-B14F-4D97-AF65-F5344CB8AC3E}">
        <p14:creationId xmlns:p14="http://schemas.microsoft.com/office/powerpoint/2010/main" val="2267529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02690" y="3789040"/>
            <a:ext cx="3962957" cy="1296144"/>
          </a:xfrm>
        </p:spPr>
        <p:txBody>
          <a:bodyPr/>
          <a:lstStyle/>
          <a:p>
            <a:pPr>
              <a:buFont typeface="Wingdings" pitchFamily="2" charset="2"/>
              <a:buChar char="Ø"/>
            </a:pPr>
            <a:r>
              <a:rPr lang="ru-RU" dirty="0"/>
              <a:t>В </a:t>
            </a:r>
            <a:r>
              <a:rPr lang="ru-RU" dirty="0" smtClean="0"/>
              <a:t>окне «</a:t>
            </a:r>
            <a:r>
              <a:rPr lang="ru-RU" i="1" dirty="0" smtClean="0"/>
              <a:t>Мастер </a:t>
            </a:r>
            <a:r>
              <a:rPr lang="ru-RU" i="1" dirty="0"/>
              <a:t>импорта сертификатов</a:t>
            </a:r>
            <a:r>
              <a:rPr lang="ru-RU" dirty="0"/>
              <a:t>» </a:t>
            </a:r>
            <a:r>
              <a:rPr lang="ru-RU" dirty="0" smtClean="0"/>
              <a:t>нажмите </a:t>
            </a:r>
            <a:r>
              <a:rPr lang="ru-RU" dirty="0"/>
              <a:t>кнопку </a:t>
            </a:r>
            <a:r>
              <a:rPr lang="en-US" dirty="0" smtClean="0"/>
              <a:t>[</a:t>
            </a:r>
            <a:r>
              <a:rPr lang="ru-RU" b="1" dirty="0" smtClean="0"/>
              <a:t>ОК</a:t>
            </a:r>
            <a:r>
              <a:rPr lang="en-US" b="1" dirty="0" smtClean="0"/>
              <a:t>]</a:t>
            </a:r>
            <a:r>
              <a:rPr lang="ru-RU" dirty="0"/>
              <a:t>:</a:t>
            </a:r>
          </a:p>
          <a:p>
            <a:pPr marL="0" indent="0">
              <a:buNone/>
            </a:pP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Выполнение первоначальной настройки</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284984"/>
            <a:ext cx="3528392" cy="2147170"/>
          </a:xfrm>
          <a:prstGeom prst="rect">
            <a:avLst/>
          </a:prstGeom>
        </p:spPr>
      </p:pic>
    </p:spTree>
    <p:extLst>
      <p:ext uri="{BB962C8B-B14F-4D97-AF65-F5344CB8AC3E}">
        <p14:creationId xmlns:p14="http://schemas.microsoft.com/office/powerpoint/2010/main" val="2427848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44008" y="3683579"/>
            <a:ext cx="3697416" cy="1617629"/>
          </a:xfrm>
        </p:spPr>
        <p:txBody>
          <a:bodyPr/>
          <a:lstStyle/>
          <a:p>
            <a:pPr>
              <a:buFont typeface="Wingdings" pitchFamily="2" charset="2"/>
              <a:buChar char="Ø"/>
            </a:pPr>
            <a:r>
              <a:rPr lang="ru-RU" dirty="0"/>
              <a:t>В окне «Сертификат»</a:t>
            </a:r>
            <a:br>
              <a:rPr lang="ru-RU" dirty="0"/>
            </a:br>
            <a:r>
              <a:rPr lang="ru-RU" dirty="0"/>
              <a:t>нажмите кнопку</a:t>
            </a:r>
            <a:br>
              <a:rPr lang="ru-RU" dirty="0"/>
            </a:br>
            <a:r>
              <a:rPr lang="en-US" dirty="0" smtClean="0"/>
              <a:t>[</a:t>
            </a:r>
            <a:r>
              <a:rPr lang="ru-RU" b="1" dirty="0" smtClean="0"/>
              <a:t>ОК</a:t>
            </a:r>
            <a:r>
              <a:rPr lang="en-US" b="1" dirty="0" smtClean="0"/>
              <a:t>]</a:t>
            </a:r>
            <a:r>
              <a:rPr lang="ru-RU" dirty="0"/>
              <a:t>:</a:t>
            </a:r>
          </a:p>
          <a:p>
            <a:pPr>
              <a:buFont typeface="Wingdings" pitchFamily="2" charset="2"/>
              <a:buChar char="Ø"/>
            </a:pP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Выполнение первоначальной настройки</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060848"/>
            <a:ext cx="3592124" cy="4464496"/>
          </a:xfrm>
          <a:prstGeom prst="rect">
            <a:avLst/>
          </a:prstGeom>
        </p:spPr>
      </p:pic>
    </p:spTree>
    <p:extLst>
      <p:ext uri="{BB962C8B-B14F-4D97-AF65-F5344CB8AC3E}">
        <p14:creationId xmlns:p14="http://schemas.microsoft.com/office/powerpoint/2010/main" val="2240927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908083" y="3179523"/>
            <a:ext cx="7408333" cy="1473613"/>
          </a:xfrm>
        </p:spPr>
        <p:txBody>
          <a:bodyPr/>
          <a:lstStyle/>
          <a:p>
            <a:pPr>
              <a:buFont typeface="Wingdings" pitchFamily="2" charset="2"/>
              <a:buChar char="Ø"/>
            </a:pPr>
            <a:r>
              <a:rPr lang="ru-RU" dirty="0" smtClean="0"/>
              <a:t>Для завершения процедуры первоначальной настройки необходимо закрыть все </a:t>
            </a:r>
            <a:r>
              <a:rPr lang="ru-RU" dirty="0"/>
              <a:t>окна </a:t>
            </a:r>
            <a:r>
              <a:rPr lang="ru-RU" dirty="0" smtClean="0"/>
              <a:t>обозревателя </a:t>
            </a:r>
            <a:r>
              <a:rPr lang="ru-RU" dirty="0"/>
              <a:t>Интернета – </a:t>
            </a:r>
            <a:r>
              <a:rPr lang="en-US" dirty="0"/>
              <a:t>Internet </a:t>
            </a:r>
            <a:r>
              <a:rPr lang="en-US" dirty="0" smtClean="0"/>
              <a:t>Explorer</a:t>
            </a:r>
            <a:r>
              <a:rPr lang="ru-RU" dirty="0" smtClean="0"/>
              <a:t>.</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Выполнение первоначальной настройки</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3" name="TextBox 2"/>
          <p:cNvSpPr txBox="1"/>
          <p:nvPr/>
        </p:nvSpPr>
        <p:spPr>
          <a:xfrm>
            <a:off x="395536" y="5120024"/>
            <a:ext cx="8424936" cy="1477328"/>
          </a:xfrm>
          <a:prstGeom prst="rect">
            <a:avLst/>
          </a:prstGeom>
          <a:noFill/>
        </p:spPr>
        <p:txBody>
          <a:bodyPr wrap="square" rtlCol="0">
            <a:spAutoFit/>
          </a:bodyPr>
          <a:lstStyle/>
          <a:p>
            <a:pPr algn="just"/>
            <a:r>
              <a:rPr lang="ru-RU" b="1" dirty="0" smtClean="0">
                <a:solidFill>
                  <a:srgbClr val="C00000"/>
                </a:solidFill>
              </a:rPr>
              <a:t>Важно:</a:t>
            </a:r>
            <a:r>
              <a:rPr lang="ru-RU" dirty="0" smtClean="0">
                <a:solidFill>
                  <a:srgbClr val="C00000"/>
                </a:solidFill>
              </a:rPr>
              <a:t>  процедура первоначальной настройки выполняется </a:t>
            </a:r>
            <a:r>
              <a:rPr lang="ru-RU" u="sng" dirty="0" smtClean="0">
                <a:solidFill>
                  <a:srgbClr val="C00000"/>
                </a:solidFill>
              </a:rPr>
              <a:t>однократно</a:t>
            </a:r>
            <a:r>
              <a:rPr lang="ru-RU" dirty="0" smtClean="0">
                <a:solidFill>
                  <a:srgbClr val="C00000"/>
                </a:solidFill>
              </a:rPr>
              <a:t> перед первым подключением к почтовому серверу, описанная последовательность действий справедлива для версий обозревателя </a:t>
            </a:r>
            <a:r>
              <a:rPr lang="en-US" dirty="0" smtClean="0">
                <a:solidFill>
                  <a:srgbClr val="C00000"/>
                </a:solidFill>
              </a:rPr>
              <a:t>Internet Explorer</a:t>
            </a:r>
            <a:r>
              <a:rPr lang="ru-RU" dirty="0" smtClean="0">
                <a:solidFill>
                  <a:srgbClr val="C00000"/>
                </a:solidFill>
              </a:rPr>
              <a:t> от 8 и выше, по установке сертификатов в программные продукты других производителей необходимо обращаться к соответствующей документации.</a:t>
            </a:r>
            <a:endParaRPr lang="ru-RU" dirty="0">
              <a:solidFill>
                <a:srgbClr val="C00000"/>
              </a:solidFill>
            </a:endParaRPr>
          </a:p>
        </p:txBody>
      </p:sp>
    </p:spTree>
    <p:extLst>
      <p:ext uri="{BB962C8B-B14F-4D97-AF65-F5344CB8AC3E}">
        <p14:creationId xmlns:p14="http://schemas.microsoft.com/office/powerpoint/2010/main" val="1136024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Подключение к почтовому серверу</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7"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1436" y="3519753"/>
            <a:ext cx="1296144" cy="1282501"/>
          </a:xfrm>
        </p:spPr>
      </p:pic>
      <p:sp>
        <p:nvSpPr>
          <p:cNvPr id="8" name="TextBox 7"/>
          <p:cNvSpPr txBox="1"/>
          <p:nvPr/>
        </p:nvSpPr>
        <p:spPr>
          <a:xfrm>
            <a:off x="2987824" y="3362216"/>
            <a:ext cx="5616624" cy="1569660"/>
          </a:xfrm>
          <a:prstGeom prst="rect">
            <a:avLst/>
          </a:prstGeom>
          <a:noFill/>
        </p:spPr>
        <p:txBody>
          <a:bodyPr wrap="square" rtlCol="0">
            <a:spAutoFit/>
          </a:bodyPr>
          <a:lstStyle/>
          <a:p>
            <a:pPr marL="342900" indent="-342900">
              <a:buClr>
                <a:schemeClr val="accent1"/>
              </a:buClr>
              <a:buFont typeface="Wingdings" pitchFamily="2" charset="2"/>
              <a:buChar char="Ø"/>
            </a:pPr>
            <a:r>
              <a:rPr lang="ru-RU" sz="2400" dirty="0" smtClean="0">
                <a:solidFill>
                  <a:srgbClr val="002060"/>
                </a:solidFill>
              </a:rPr>
              <a:t>Запустите обозреватель Интернета – </a:t>
            </a:r>
            <a:r>
              <a:rPr lang="en-US" sz="2400" dirty="0" smtClean="0">
                <a:solidFill>
                  <a:srgbClr val="002060"/>
                </a:solidFill>
              </a:rPr>
              <a:t>Internet Explorer</a:t>
            </a:r>
            <a:r>
              <a:rPr lang="ru-RU" sz="2400" dirty="0" smtClean="0">
                <a:solidFill>
                  <a:srgbClr val="002060"/>
                </a:solidFill>
              </a:rPr>
              <a:t>,</a:t>
            </a:r>
            <a:r>
              <a:rPr lang="en-US" sz="2400" dirty="0" smtClean="0">
                <a:solidFill>
                  <a:srgbClr val="002060"/>
                </a:solidFill>
              </a:rPr>
              <a:t> </a:t>
            </a:r>
            <a:r>
              <a:rPr lang="ru-RU" sz="2400" dirty="0" smtClean="0">
                <a:solidFill>
                  <a:srgbClr val="002060"/>
                </a:solidFill>
              </a:rPr>
              <a:t>щелкнув по его значку на рабочем столе или вызвав его через меню «Пуск»</a:t>
            </a:r>
            <a:endParaRPr lang="ru-RU" sz="2400" dirty="0">
              <a:solidFill>
                <a:srgbClr val="002060"/>
              </a:solidFill>
            </a:endParaRPr>
          </a:p>
        </p:txBody>
      </p:sp>
    </p:spTree>
    <p:extLst>
      <p:ext uri="{BB962C8B-B14F-4D97-AF65-F5344CB8AC3E}">
        <p14:creationId xmlns:p14="http://schemas.microsoft.com/office/powerpoint/2010/main" val="114217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Подключение к почтовому серверу</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sp>
        <p:nvSpPr>
          <p:cNvPr id="7" name="Объект 2"/>
          <p:cNvSpPr>
            <a:spLocks noGrp="1"/>
          </p:cNvSpPr>
          <p:nvPr>
            <p:ph idx="1"/>
          </p:nvPr>
        </p:nvSpPr>
        <p:spPr>
          <a:xfrm>
            <a:off x="6084168" y="3717032"/>
            <a:ext cx="2530415" cy="2448272"/>
          </a:xfrm>
        </p:spPr>
        <p:txBody>
          <a:bodyPr>
            <a:normAutofit fontScale="92500" lnSpcReduction="10000"/>
          </a:bodyPr>
          <a:lstStyle/>
          <a:p>
            <a:pPr>
              <a:buFont typeface="Wingdings" pitchFamily="2" charset="2"/>
              <a:buChar char="Ø"/>
            </a:pPr>
            <a:r>
              <a:rPr lang="ru-RU" dirty="0"/>
              <a:t>Откроется окно обозревателя,</a:t>
            </a:r>
          </a:p>
          <a:p>
            <a:pPr>
              <a:buFont typeface="Wingdings" pitchFamily="2" charset="2"/>
              <a:buChar char="Ø"/>
            </a:pPr>
            <a:r>
              <a:rPr lang="ru-RU" dirty="0"/>
              <a:t>перейдите на официальный портал областной Думы</a:t>
            </a:r>
          </a:p>
          <a:p>
            <a:pPr>
              <a:buFont typeface="Wingdings" pitchFamily="2" charset="2"/>
              <a:buChar char="Ø"/>
            </a:pPr>
            <a:r>
              <a:rPr lang="ru-RU" dirty="0"/>
              <a:t>www.duma72.ru </a:t>
            </a: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955" y="2564904"/>
            <a:ext cx="5043754" cy="4041825"/>
          </a:xfrm>
          <a:prstGeom prst="rect">
            <a:avLst/>
          </a:prstGeom>
        </p:spPr>
      </p:pic>
    </p:spTree>
    <p:extLst>
      <p:ext uri="{BB962C8B-B14F-4D97-AF65-F5344CB8AC3E}">
        <p14:creationId xmlns:p14="http://schemas.microsoft.com/office/powerpoint/2010/main" val="2841200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1436" y="3519753"/>
            <a:ext cx="1296144" cy="1282501"/>
          </a:xfrm>
        </p:spPr>
      </p:pic>
      <p:sp>
        <p:nvSpPr>
          <p:cNvPr id="4" name="Номер слайда 3"/>
          <p:cNvSpPr>
            <a:spLocks noGrp="1"/>
          </p:cNvSpPr>
          <p:nvPr>
            <p:ph type="sldNum" sz="quarter" idx="12"/>
          </p:nvPr>
        </p:nvSpPr>
        <p:spPr/>
        <p:txBody>
          <a:bodyPr/>
          <a:lstStyle/>
          <a:p>
            <a:pPr>
              <a:defRPr/>
            </a:pPr>
            <a:fld id="{9356F33C-0A12-4ABA-A522-1BC6A3F21329}" type="slidenum">
              <a:rPr lang="ru-RU" smtClean="0">
                <a:solidFill>
                  <a:schemeClr val="bg1"/>
                </a:solidFill>
              </a:rPr>
              <a:pPr>
                <a:defRPr/>
              </a:pPr>
              <a:t>2</a:t>
            </a:fld>
            <a:endParaRPr lang="ru-RU" dirty="0">
              <a:solidFill>
                <a:schemeClr val="bg1"/>
              </a:solidFill>
            </a:endParaRPr>
          </a:p>
        </p:txBody>
      </p:sp>
      <p:sp>
        <p:nvSpPr>
          <p:cNvPr id="2"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Выполнение первоначальной настройки</a:t>
            </a:r>
            <a:endParaRPr lang="ru-RU" sz="2400"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2987824" y="3362216"/>
            <a:ext cx="5616624" cy="1569660"/>
          </a:xfrm>
          <a:prstGeom prst="rect">
            <a:avLst/>
          </a:prstGeom>
          <a:noFill/>
        </p:spPr>
        <p:txBody>
          <a:bodyPr wrap="square" rtlCol="0">
            <a:spAutoFit/>
          </a:bodyPr>
          <a:lstStyle/>
          <a:p>
            <a:pPr marL="342900" indent="-342900">
              <a:buClr>
                <a:schemeClr val="accent1"/>
              </a:buClr>
              <a:buFont typeface="Wingdings" pitchFamily="2" charset="2"/>
              <a:buChar char="Ø"/>
            </a:pPr>
            <a:r>
              <a:rPr lang="ru-RU" sz="2400" dirty="0" smtClean="0">
                <a:solidFill>
                  <a:srgbClr val="002060"/>
                </a:solidFill>
              </a:rPr>
              <a:t>Запустите обозреватель Интернета – </a:t>
            </a:r>
            <a:r>
              <a:rPr lang="en-US" sz="2400" dirty="0" smtClean="0">
                <a:solidFill>
                  <a:srgbClr val="002060"/>
                </a:solidFill>
              </a:rPr>
              <a:t>Internet Explorer</a:t>
            </a:r>
            <a:r>
              <a:rPr lang="ru-RU" sz="2400" dirty="0" smtClean="0">
                <a:solidFill>
                  <a:srgbClr val="002060"/>
                </a:solidFill>
              </a:rPr>
              <a:t>,</a:t>
            </a:r>
            <a:r>
              <a:rPr lang="en-US" sz="2400" dirty="0" smtClean="0">
                <a:solidFill>
                  <a:srgbClr val="002060"/>
                </a:solidFill>
              </a:rPr>
              <a:t> </a:t>
            </a:r>
            <a:r>
              <a:rPr lang="ru-RU" sz="2400" dirty="0" smtClean="0">
                <a:solidFill>
                  <a:srgbClr val="002060"/>
                </a:solidFill>
              </a:rPr>
              <a:t>щелкнув по его значку на рабочем столе или вызвав его через меню «Пуск»</a:t>
            </a:r>
            <a:endParaRPr lang="ru-RU" sz="2400" dirty="0">
              <a:solidFill>
                <a:srgbClr val="002060"/>
              </a:solidFill>
            </a:endParaRPr>
          </a:p>
        </p:txBody>
      </p:sp>
      <p:sp>
        <p:nvSpPr>
          <p:cNvPr id="8"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3255420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40152" y="4367955"/>
            <a:ext cx="2674431" cy="2160240"/>
          </a:xfrm>
        </p:spPr>
        <p:txBody>
          <a:bodyPr>
            <a:normAutofit fontScale="77500" lnSpcReduction="20000"/>
          </a:bodyPr>
          <a:lstStyle/>
          <a:p>
            <a:pPr>
              <a:buFont typeface="Wingdings" pitchFamily="2" charset="2"/>
              <a:buChar char="Ø"/>
            </a:pPr>
            <a:r>
              <a:rPr lang="ru-RU" dirty="0" smtClean="0"/>
              <a:t>Переместитесь в  нижнюю часть главной страницы</a:t>
            </a:r>
            <a:r>
              <a:rPr lang="ru-RU" dirty="0" smtClean="0"/>
              <a:t>,</a:t>
            </a:r>
            <a:endParaRPr lang="en-US" dirty="0" smtClean="0"/>
          </a:p>
          <a:p>
            <a:pPr>
              <a:buFont typeface="Wingdings" pitchFamily="2" charset="2"/>
              <a:buChar char="Ø"/>
            </a:pPr>
            <a:r>
              <a:rPr lang="ru-RU" dirty="0" smtClean="0"/>
              <a:t>перейдите по ссылке </a:t>
            </a:r>
          </a:p>
          <a:p>
            <a:pPr>
              <a:buFont typeface="Wingdings" pitchFamily="2" charset="2"/>
              <a:buChar char="Ø"/>
            </a:pPr>
            <a:r>
              <a:rPr lang="ru-RU" dirty="0" smtClean="0"/>
              <a:t>СЛУЖЕБНАЯ ПОЧТА</a:t>
            </a:r>
          </a:p>
          <a:p>
            <a:pPr>
              <a:buFont typeface="Wingdings" pitchFamily="2" charset="2"/>
              <a:buChar char="Ø"/>
            </a:pPr>
            <a:r>
              <a:rPr lang="ru-RU" dirty="0" smtClean="0"/>
              <a:t>(выделена желтым цветом на рисунке)</a:t>
            </a:r>
            <a:r>
              <a:rPr lang="en-US" dirty="0" smtClean="0"/>
              <a:t> </a:t>
            </a:r>
            <a:endParaRPr lang="ru-RU" dirty="0"/>
          </a:p>
        </p:txBody>
      </p:sp>
      <p:sp>
        <p:nvSpPr>
          <p:cNvPr id="4" name="Номер слайда 3"/>
          <p:cNvSpPr>
            <a:spLocks noGrp="1"/>
          </p:cNvSpPr>
          <p:nvPr>
            <p:ph type="sldNum" sz="quarter" idx="12"/>
          </p:nvPr>
        </p:nvSpPr>
        <p:spPr/>
        <p:txBody>
          <a:bodyPr/>
          <a:lstStyle/>
          <a:p>
            <a:pPr>
              <a:defRPr/>
            </a:pPr>
            <a:fld id="{9356F33C-0A12-4ABA-A522-1BC6A3F21329}" type="slidenum">
              <a:rPr lang="ru-RU" smtClean="0">
                <a:solidFill>
                  <a:srgbClr val="000000"/>
                </a:solidFill>
              </a:rPr>
              <a:pPr>
                <a:defRPr/>
              </a:pPr>
              <a:t>20</a:t>
            </a:fld>
            <a:endParaRPr lang="ru-RU">
              <a:solidFill>
                <a:srgbClr val="000000"/>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955" y="2635823"/>
            <a:ext cx="5043754" cy="3899987"/>
          </a:xfrm>
          <a:prstGeom prst="rect">
            <a:avLst/>
          </a:prstGeom>
        </p:spPr>
      </p:pic>
      <p:sp>
        <p:nvSpPr>
          <p:cNvPr id="8"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Выполнение первоначальной настройки</a:t>
            </a:r>
            <a:endParaRPr lang="ru-RU" sz="2400" dirty="0">
              <a:solidFill>
                <a:srgbClr val="FFFF00"/>
              </a:solidFill>
              <a:effectLst>
                <a:outerShdw blurRad="38100" dist="38100" dir="2700000" algn="tl">
                  <a:srgbClr val="000000">
                    <a:alpha val="43137"/>
                  </a:srgbClr>
                </a:outerShdw>
              </a:effectLst>
            </a:endParaRPr>
          </a:p>
        </p:txBody>
      </p:sp>
      <p:sp>
        <p:nvSpPr>
          <p:cNvPr id="9"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3083615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65994" y="1340768"/>
            <a:ext cx="7408333" cy="1329597"/>
          </a:xfrm>
        </p:spPr>
        <p:txBody>
          <a:bodyPr>
            <a:normAutofit lnSpcReduction="10000"/>
          </a:bodyPr>
          <a:lstStyle/>
          <a:p>
            <a:pPr algn="ctr">
              <a:buFont typeface="Wingdings" pitchFamily="2" charset="2"/>
              <a:buChar char="Ø"/>
            </a:pPr>
            <a:r>
              <a:rPr lang="ru-RU" dirty="0" smtClean="0"/>
              <a:t>Нажмите на ссылку </a:t>
            </a:r>
          </a:p>
          <a:p>
            <a:pPr algn="ctr">
              <a:buFont typeface="Wingdings" pitchFamily="2" charset="2"/>
              <a:buChar char="Ø"/>
            </a:pPr>
            <a:r>
              <a:rPr lang="ru-RU" dirty="0" smtClean="0"/>
              <a:t>«Вход для зарегистрированных пользователей» </a:t>
            </a:r>
          </a:p>
          <a:p>
            <a:pPr algn="ctr">
              <a:buFont typeface="Wingdings" pitchFamily="2" charset="2"/>
              <a:buChar char="Ø"/>
            </a:pPr>
            <a:r>
              <a:rPr lang="ru-RU" dirty="0" smtClean="0"/>
              <a:t>(</a:t>
            </a:r>
            <a:r>
              <a:rPr lang="ru-RU" dirty="0" smtClean="0">
                <a:solidFill>
                  <a:srgbClr val="FF0000"/>
                </a:solidFill>
              </a:rPr>
              <a:t>выделена красным</a:t>
            </a:r>
            <a:r>
              <a:rPr lang="ru-RU" dirty="0" smtClean="0"/>
              <a:t>)</a:t>
            </a:r>
          </a:p>
          <a:p>
            <a:pPr marL="0" indent="0">
              <a:buNone/>
            </a:pPr>
            <a:endParaRPr lang="ru-RU" dirty="0">
              <a:latin typeface="Arial" pitchFamily="34" charset="0"/>
              <a:cs typeface="Arial" pitchFamily="34" charset="0"/>
            </a:endParaRPr>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Выполнение первоначальной настройки</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862" y="2636912"/>
            <a:ext cx="5554540" cy="3733800"/>
          </a:xfrm>
          <a:prstGeom prst="rect">
            <a:avLst/>
          </a:prstGeom>
        </p:spPr>
      </p:pic>
    </p:spTree>
    <p:extLst>
      <p:ext uri="{BB962C8B-B14F-4D97-AF65-F5344CB8AC3E}">
        <p14:creationId xmlns:p14="http://schemas.microsoft.com/office/powerpoint/2010/main" val="1569339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964222" y="2852935"/>
            <a:ext cx="2206524" cy="3816455"/>
          </a:xfrm>
        </p:spPr>
        <p:txBody>
          <a:bodyPr>
            <a:normAutofit/>
          </a:bodyPr>
          <a:lstStyle/>
          <a:p>
            <a:pPr>
              <a:buFont typeface="Wingdings" pitchFamily="2" charset="2"/>
              <a:buChar char="Ø"/>
            </a:pPr>
            <a:r>
              <a:rPr lang="ru-RU" dirty="0" smtClean="0"/>
              <a:t>Откроется окно авторизации</a:t>
            </a:r>
            <a:br>
              <a:rPr lang="ru-RU" dirty="0" smtClean="0"/>
            </a:br>
            <a:r>
              <a:rPr lang="ru-RU" dirty="0" smtClean="0"/>
              <a:t>в системе электронной почты Тюменской областной Думы</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Подключение к почтовому серверу</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52" y="1628800"/>
            <a:ext cx="6809344" cy="5040591"/>
          </a:xfrm>
          <a:prstGeom prst="rect">
            <a:avLst/>
          </a:prstGeom>
        </p:spPr>
      </p:pic>
    </p:spTree>
    <p:extLst>
      <p:ext uri="{BB962C8B-B14F-4D97-AF65-F5344CB8AC3E}">
        <p14:creationId xmlns:p14="http://schemas.microsoft.com/office/powerpoint/2010/main" val="503343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832507" y="2924944"/>
            <a:ext cx="4348005" cy="3666720"/>
          </a:xfrm>
        </p:spPr>
        <p:txBody>
          <a:bodyPr>
            <a:normAutofit/>
          </a:bodyPr>
          <a:lstStyle/>
          <a:p>
            <a:pPr>
              <a:buFont typeface="Wingdings" pitchFamily="2" charset="2"/>
              <a:buChar char="Ø"/>
            </a:pPr>
            <a:r>
              <a:rPr lang="ru-RU" dirty="0" smtClean="0"/>
              <a:t>При входе в электронную почту областной Думы из публичного места (например Интернет-кафе) следует выбрать пункт</a:t>
            </a:r>
            <a:br>
              <a:rPr lang="ru-RU" dirty="0" smtClean="0"/>
            </a:br>
            <a:r>
              <a:rPr lang="ru-RU" u="sng" dirty="0" smtClean="0"/>
              <a:t>Это общедоступный или совместно используемый компьютер</a:t>
            </a:r>
            <a:r>
              <a:rPr lang="ru-RU" dirty="0"/>
              <a:t/>
            </a:r>
            <a:br>
              <a:rPr lang="ru-RU" dirty="0"/>
            </a:br>
            <a:r>
              <a:rPr lang="ru-RU" dirty="0" smtClean="0"/>
              <a:t>в окне авторизации</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Подключение к почтовому серверу</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132856"/>
            <a:ext cx="4500572" cy="4464496"/>
          </a:xfrm>
          <a:prstGeom prst="rect">
            <a:avLst/>
          </a:prstGeom>
        </p:spPr>
      </p:pic>
    </p:spTree>
    <p:extLst>
      <p:ext uri="{BB962C8B-B14F-4D97-AF65-F5344CB8AC3E}">
        <p14:creationId xmlns:p14="http://schemas.microsoft.com/office/powerpoint/2010/main" val="415312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499992" y="3068960"/>
            <a:ext cx="4101939" cy="3450696"/>
          </a:xfrm>
        </p:spPr>
        <p:txBody>
          <a:bodyPr>
            <a:normAutofit/>
          </a:bodyPr>
          <a:lstStyle/>
          <a:p>
            <a:pPr>
              <a:buFont typeface="Wingdings" pitchFamily="2" charset="2"/>
              <a:buChar char="Ø"/>
            </a:pPr>
            <a:r>
              <a:rPr lang="ru-RU" dirty="0"/>
              <a:t>При входе в электронную почту областной Думы </a:t>
            </a:r>
            <a:r>
              <a:rPr lang="ru-RU" dirty="0" smtClean="0"/>
              <a:t>со своего рабочего или надёжного компьютера </a:t>
            </a:r>
            <a:r>
              <a:rPr lang="ru-RU" dirty="0"/>
              <a:t>следует выбрать </a:t>
            </a:r>
            <a:r>
              <a:rPr lang="ru-RU" dirty="0" smtClean="0"/>
              <a:t>пункт</a:t>
            </a:r>
            <a:br>
              <a:rPr lang="ru-RU" dirty="0" smtClean="0"/>
            </a:br>
            <a:r>
              <a:rPr lang="ru-RU" u="sng" dirty="0" smtClean="0"/>
              <a:t>Это частный компьютер</a:t>
            </a:r>
            <a:r>
              <a:rPr lang="ru-RU" dirty="0" smtClean="0"/>
              <a:t/>
            </a:r>
            <a:br>
              <a:rPr lang="ru-RU" dirty="0" smtClean="0"/>
            </a:br>
            <a:r>
              <a:rPr lang="ru-RU" dirty="0" smtClean="0"/>
              <a:t>в </a:t>
            </a:r>
            <a:r>
              <a:rPr lang="ru-RU" dirty="0"/>
              <a:t>окне авторизации</a:t>
            </a:r>
          </a:p>
          <a:p>
            <a:pPr marL="0" indent="0">
              <a:buNone/>
            </a:pP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Подключение к почтовому серверу</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19" y="2132856"/>
            <a:ext cx="4109925" cy="4536504"/>
          </a:xfrm>
          <a:prstGeom prst="rect">
            <a:avLst/>
          </a:prstGeom>
        </p:spPr>
      </p:pic>
    </p:spTree>
    <p:extLst>
      <p:ext uri="{BB962C8B-B14F-4D97-AF65-F5344CB8AC3E}">
        <p14:creationId xmlns:p14="http://schemas.microsoft.com/office/powerpoint/2010/main" val="3586221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067944" y="2858624"/>
            <a:ext cx="4680520" cy="3450696"/>
          </a:xfrm>
        </p:spPr>
        <p:txBody>
          <a:bodyPr>
            <a:normAutofit/>
          </a:bodyPr>
          <a:lstStyle/>
          <a:p>
            <a:pPr>
              <a:buFont typeface="Wingdings" pitchFamily="2" charset="2"/>
              <a:buChar char="Ø"/>
            </a:pPr>
            <a:r>
              <a:rPr lang="ru-RU" dirty="0" smtClean="0"/>
              <a:t>Для просмотра описания режимов входа в систему электронной почты необходимо нажать на ссылку:</a:t>
            </a:r>
          </a:p>
          <a:p>
            <a:pPr>
              <a:buFont typeface="Wingdings" pitchFamily="2" charset="2"/>
              <a:buChar char="Ø"/>
            </a:pPr>
            <a:endParaRPr lang="ru-RU" dirty="0"/>
          </a:p>
          <a:p>
            <a:pPr>
              <a:buClr>
                <a:schemeClr val="bg1"/>
              </a:buClr>
            </a:pPr>
            <a:r>
              <a:rPr lang="ru-RU" dirty="0" smtClean="0"/>
              <a:t>окна авторизации, будет показана информация как на картинке слева</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Подключение к почтовому серверу</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000799"/>
            <a:ext cx="3390325" cy="475323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509120"/>
            <a:ext cx="3571597" cy="288032"/>
          </a:xfrm>
          <a:prstGeom prst="rect">
            <a:avLst/>
          </a:prstGeom>
        </p:spPr>
      </p:pic>
    </p:spTree>
    <p:extLst>
      <p:ext uri="{BB962C8B-B14F-4D97-AF65-F5344CB8AC3E}">
        <p14:creationId xmlns:p14="http://schemas.microsoft.com/office/powerpoint/2010/main" val="125447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707904" y="2819483"/>
            <a:ext cx="5112568" cy="3921885"/>
          </a:xfrm>
        </p:spPr>
        <p:txBody>
          <a:bodyPr>
            <a:normAutofit/>
          </a:bodyPr>
          <a:lstStyle/>
          <a:p>
            <a:pPr>
              <a:buFont typeface="Wingdings" pitchFamily="2" charset="2"/>
              <a:buChar char="Ø"/>
            </a:pPr>
            <a:r>
              <a:rPr lang="ru-RU" dirty="0" smtClean="0"/>
              <a:t>В случае подключения к серверу электронной почты через «медленный» канал – например мобильную связь, целесообразно, помимо типа подключения «Частный/публичный» отметить пункт </a:t>
            </a:r>
            <a:r>
              <a:rPr lang="ru-RU" u="sng" dirty="0" smtClean="0"/>
              <a:t>Использовать облегченную версию </a:t>
            </a:r>
            <a:r>
              <a:rPr lang="en-US" u="sng" dirty="0" smtClean="0"/>
              <a:t>Outlook Web App</a:t>
            </a:r>
            <a:r>
              <a:rPr lang="ru-RU" dirty="0" smtClean="0"/>
              <a:t> в окне авторизации как на картинке слева</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Подключение к почтовому серверу</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011142"/>
            <a:ext cx="3236631" cy="4692465"/>
          </a:xfrm>
          <a:prstGeom prst="rect">
            <a:avLst/>
          </a:prstGeom>
        </p:spPr>
      </p:pic>
    </p:spTree>
    <p:extLst>
      <p:ext uri="{BB962C8B-B14F-4D97-AF65-F5344CB8AC3E}">
        <p14:creationId xmlns:p14="http://schemas.microsoft.com/office/powerpoint/2010/main" val="2127615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427984" y="2492896"/>
            <a:ext cx="4536504" cy="4320480"/>
          </a:xfrm>
        </p:spPr>
        <p:txBody>
          <a:bodyPr>
            <a:normAutofit lnSpcReduction="10000"/>
          </a:bodyPr>
          <a:lstStyle/>
          <a:p>
            <a:pPr>
              <a:buFont typeface="Wingdings" pitchFamily="2" charset="2"/>
              <a:buChar char="Ø"/>
            </a:pPr>
            <a:r>
              <a:rPr lang="ru-RU" dirty="0" smtClean="0"/>
              <a:t>Для входа в систему электронной почты областной Думы введите</a:t>
            </a:r>
            <a:br>
              <a:rPr lang="ru-RU" dirty="0" smtClean="0"/>
            </a:br>
            <a:r>
              <a:rPr lang="ru-RU" dirty="0" smtClean="0"/>
              <a:t>в поле </a:t>
            </a:r>
            <a:r>
              <a:rPr lang="ru-RU" u="sng" dirty="0" smtClean="0"/>
              <a:t>Имя пользователя</a:t>
            </a:r>
            <a:r>
              <a:rPr lang="ru-RU" dirty="0"/>
              <a:t/>
            </a:r>
            <a:br>
              <a:rPr lang="ru-RU" dirty="0"/>
            </a:br>
            <a:r>
              <a:rPr lang="ru-RU" dirty="0" smtClean="0"/>
              <a:t>свой </a:t>
            </a:r>
            <a:r>
              <a:rPr lang="ru-RU" dirty="0" smtClean="0">
                <a:latin typeface="Impact" pitchFamily="34" charset="0"/>
              </a:rPr>
              <a:t>логин</a:t>
            </a:r>
            <a:r>
              <a:rPr lang="ru-RU" dirty="0" smtClean="0"/>
              <a:t/>
            </a:r>
            <a:br>
              <a:rPr lang="ru-RU" dirty="0" smtClean="0"/>
            </a:br>
            <a:r>
              <a:rPr lang="ru-RU" dirty="0" smtClean="0"/>
              <a:t>в поле </a:t>
            </a:r>
            <a:r>
              <a:rPr lang="ru-RU" u="sng" dirty="0" smtClean="0"/>
              <a:t>Пароль</a:t>
            </a:r>
            <a:r>
              <a:rPr lang="ru-RU" dirty="0" smtClean="0"/>
              <a:t/>
            </a:r>
            <a:br>
              <a:rPr lang="ru-RU" dirty="0" smtClean="0"/>
            </a:br>
            <a:r>
              <a:rPr lang="ru-RU" dirty="0" smtClean="0"/>
              <a:t>свой </a:t>
            </a:r>
            <a:r>
              <a:rPr lang="ru-RU" dirty="0" smtClean="0">
                <a:latin typeface="Impact" pitchFamily="34" charset="0"/>
              </a:rPr>
              <a:t>пароль</a:t>
            </a:r>
            <a:r>
              <a:rPr lang="ru-RU" dirty="0" smtClean="0"/>
              <a:t/>
            </a:r>
            <a:br>
              <a:rPr lang="ru-RU" dirty="0" smtClean="0"/>
            </a:br>
            <a:r>
              <a:rPr lang="ru-RU" dirty="0" smtClean="0"/>
              <a:t>как на картинке слева</a:t>
            </a:r>
            <a:br>
              <a:rPr lang="ru-RU" dirty="0" smtClean="0"/>
            </a:br>
            <a:r>
              <a:rPr lang="ru-RU" dirty="0" smtClean="0"/>
              <a:t/>
            </a:r>
            <a:br>
              <a:rPr lang="ru-RU" dirty="0" smtClean="0"/>
            </a:br>
            <a:r>
              <a:rPr lang="ru-RU" sz="1500" b="1" dirty="0" smtClean="0">
                <a:solidFill>
                  <a:srgbClr val="C00000"/>
                </a:solidFill>
              </a:rPr>
              <a:t>ПРИМЕЧАНИЕ:</a:t>
            </a:r>
            <a:r>
              <a:rPr lang="ru-RU" sz="1500" dirty="0" smtClean="0">
                <a:solidFill>
                  <a:srgbClr val="C00000"/>
                </a:solidFill>
              </a:rPr>
              <a:t> Логин и пароль, вводимые на данной странице, совпадают с логином/паролем, с помощью которого осуществляется в вход в систему СЭД ПП,</a:t>
            </a:r>
            <a:br>
              <a:rPr lang="ru-RU" sz="1500" dirty="0" smtClean="0">
                <a:solidFill>
                  <a:srgbClr val="C00000"/>
                </a:solidFill>
              </a:rPr>
            </a:br>
            <a:r>
              <a:rPr lang="ru-RU" sz="1500" dirty="0" smtClean="0">
                <a:solidFill>
                  <a:srgbClr val="C00000"/>
                </a:solidFill>
              </a:rPr>
              <a:t>вход в компьютеры на рабочих местах</a:t>
            </a:r>
            <a:br>
              <a:rPr lang="ru-RU" sz="1500" dirty="0" smtClean="0">
                <a:solidFill>
                  <a:srgbClr val="C00000"/>
                </a:solidFill>
              </a:rPr>
            </a:br>
            <a:r>
              <a:rPr lang="ru-RU" sz="1500" dirty="0" smtClean="0">
                <a:solidFill>
                  <a:srgbClr val="C00000"/>
                </a:solidFill>
              </a:rPr>
              <a:t>в здании областной Думы</a:t>
            </a:r>
            <a:endParaRPr lang="ru-RU" sz="1500" dirty="0">
              <a:solidFill>
                <a:srgbClr val="C00000"/>
              </a:solidFill>
            </a:endParaRPr>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Подключение к почтовому серверу</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121705"/>
            <a:ext cx="4124279" cy="4586199"/>
          </a:xfrm>
          <a:prstGeom prst="rect">
            <a:avLst/>
          </a:prstGeom>
        </p:spPr>
      </p:pic>
    </p:spTree>
    <p:extLst>
      <p:ext uri="{BB962C8B-B14F-4D97-AF65-F5344CB8AC3E}">
        <p14:creationId xmlns:p14="http://schemas.microsoft.com/office/powerpoint/2010/main" val="916856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932040" y="2747475"/>
            <a:ext cx="3888432" cy="3849877"/>
          </a:xfrm>
        </p:spPr>
        <p:txBody>
          <a:bodyPr>
            <a:normAutofit lnSpcReduction="10000"/>
          </a:bodyPr>
          <a:lstStyle/>
          <a:p>
            <a:pPr>
              <a:buFont typeface="Wingdings" pitchFamily="2" charset="2"/>
              <a:buChar char="Ø"/>
            </a:pPr>
            <a:r>
              <a:rPr lang="ru-RU" dirty="0" smtClean="0"/>
              <a:t>Данное окно возникает однократно при первом подключении к почтовому серверу и в дальнейшем не появляется.</a:t>
            </a:r>
            <a:br>
              <a:rPr lang="ru-RU" dirty="0" smtClean="0"/>
            </a:br>
            <a:r>
              <a:rPr lang="ru-RU" dirty="0" smtClean="0"/>
              <a:t/>
            </a:r>
            <a:br>
              <a:rPr lang="ru-RU" dirty="0" smtClean="0"/>
            </a:br>
            <a:r>
              <a:rPr lang="ru-RU" dirty="0" smtClean="0"/>
              <a:t>Для применения настроек по умолчанию следует нажать кнопку </a:t>
            </a:r>
            <a:r>
              <a:rPr lang="en-US" dirty="0" smtClean="0"/>
              <a:t>[</a:t>
            </a:r>
            <a:r>
              <a:rPr lang="ru-RU" b="1" dirty="0" smtClean="0"/>
              <a:t>ОК</a:t>
            </a:r>
            <a:r>
              <a:rPr lang="en-US" b="1" dirty="0" smtClean="0"/>
              <a:t>]</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Подключение к почтовому серверу</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68" y="2243419"/>
            <a:ext cx="4495826" cy="4464496"/>
          </a:xfrm>
          <a:prstGeom prst="rect">
            <a:avLst/>
          </a:prstGeom>
        </p:spPr>
      </p:pic>
    </p:spTree>
    <p:extLst>
      <p:ext uri="{BB962C8B-B14F-4D97-AF65-F5344CB8AC3E}">
        <p14:creationId xmlns:p14="http://schemas.microsoft.com/office/powerpoint/2010/main" val="3889359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508104" y="3501008"/>
            <a:ext cx="3411901" cy="1656184"/>
          </a:xfrm>
        </p:spPr>
        <p:txBody>
          <a:bodyPr/>
          <a:lstStyle/>
          <a:p>
            <a:pPr>
              <a:buFont typeface="Wingdings" pitchFamily="2" charset="2"/>
              <a:buChar char="Ø"/>
            </a:pPr>
            <a:r>
              <a:rPr lang="ru-RU" dirty="0" smtClean="0"/>
              <a:t>Откроется основное окно сервера электронной почты областной Думы</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Подключение к почтовому серверу</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420888"/>
            <a:ext cx="5040560" cy="4248768"/>
          </a:xfrm>
          <a:prstGeom prst="rect">
            <a:avLst/>
          </a:prstGeom>
        </p:spPr>
      </p:pic>
    </p:spTree>
    <p:extLst>
      <p:ext uri="{BB962C8B-B14F-4D97-AF65-F5344CB8AC3E}">
        <p14:creationId xmlns:p14="http://schemas.microsoft.com/office/powerpoint/2010/main" val="2349466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96136" y="3717032"/>
            <a:ext cx="2818447" cy="1944216"/>
          </a:xfrm>
        </p:spPr>
        <p:txBody>
          <a:bodyPr>
            <a:normAutofit fontScale="85000" lnSpcReduction="10000"/>
          </a:bodyPr>
          <a:lstStyle/>
          <a:p>
            <a:pPr>
              <a:buFont typeface="Wingdings" pitchFamily="2" charset="2"/>
              <a:buChar char="Ø"/>
            </a:pPr>
            <a:r>
              <a:rPr lang="ru-RU" dirty="0" smtClean="0"/>
              <a:t>Откроется окно </a:t>
            </a:r>
            <a:r>
              <a:rPr lang="ru-RU" dirty="0" smtClean="0"/>
              <a:t>обозревателя,</a:t>
            </a:r>
            <a:endParaRPr lang="en-US" dirty="0" smtClean="0"/>
          </a:p>
          <a:p>
            <a:pPr>
              <a:buFont typeface="Wingdings" pitchFamily="2" charset="2"/>
              <a:buChar char="Ø"/>
            </a:pPr>
            <a:r>
              <a:rPr lang="ru-RU" dirty="0" smtClean="0"/>
              <a:t>перейдите на официальный портал областной Думы</a:t>
            </a:r>
          </a:p>
          <a:p>
            <a:pPr>
              <a:buFont typeface="Wingdings" pitchFamily="2" charset="2"/>
              <a:buChar char="Ø"/>
            </a:pPr>
            <a:r>
              <a:rPr lang="en-US" dirty="0" smtClean="0"/>
              <a:t>www.duma72.ru </a:t>
            </a:r>
            <a:endParaRPr lang="ru-RU" dirty="0"/>
          </a:p>
        </p:txBody>
      </p:sp>
      <p:sp>
        <p:nvSpPr>
          <p:cNvPr id="4" name="Номер слайда 3"/>
          <p:cNvSpPr>
            <a:spLocks noGrp="1"/>
          </p:cNvSpPr>
          <p:nvPr>
            <p:ph type="sldNum" sz="quarter" idx="12"/>
          </p:nvPr>
        </p:nvSpPr>
        <p:spPr/>
        <p:txBody>
          <a:bodyPr/>
          <a:lstStyle/>
          <a:p>
            <a:pPr>
              <a:defRPr/>
            </a:pPr>
            <a:fld id="{9356F33C-0A12-4ABA-A522-1BC6A3F21329}" type="slidenum">
              <a:rPr lang="ru-RU" smtClean="0">
                <a:solidFill>
                  <a:srgbClr val="000000"/>
                </a:solidFill>
              </a:rPr>
              <a:pPr>
                <a:defRPr/>
              </a:pPr>
              <a:t>3</a:t>
            </a:fld>
            <a:endParaRPr lang="ru-RU">
              <a:solidFill>
                <a:srgbClr val="000000"/>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955" y="2564904"/>
            <a:ext cx="5043754" cy="4041825"/>
          </a:xfrm>
          <a:prstGeom prst="rect">
            <a:avLst/>
          </a:prstGeom>
        </p:spPr>
      </p:pic>
      <p:sp>
        <p:nvSpPr>
          <p:cNvPr id="8"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Выполнение первоначальной настройки</a:t>
            </a:r>
            <a:endParaRPr lang="ru-RU" sz="2400" dirty="0">
              <a:solidFill>
                <a:srgbClr val="FFFF00"/>
              </a:solidFill>
              <a:effectLst>
                <a:outerShdw blurRad="38100" dist="38100" dir="2700000" algn="tl">
                  <a:srgbClr val="000000">
                    <a:alpha val="43137"/>
                  </a:srgbClr>
                </a:outerShdw>
              </a:effectLst>
            </a:endParaRPr>
          </a:p>
        </p:txBody>
      </p:sp>
      <p:sp>
        <p:nvSpPr>
          <p:cNvPr id="9"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505542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64088" y="2780928"/>
            <a:ext cx="3600400" cy="3760328"/>
          </a:xfrm>
        </p:spPr>
        <p:txBody>
          <a:bodyPr>
            <a:normAutofit lnSpcReduction="10000"/>
          </a:bodyPr>
          <a:lstStyle/>
          <a:p>
            <a:pPr>
              <a:buFont typeface="Wingdings" pitchFamily="2" charset="2"/>
              <a:buChar char="Ø"/>
            </a:pPr>
            <a:r>
              <a:rPr lang="ru-RU" dirty="0"/>
              <a:t>В случае подключения к серверу электронной почты </a:t>
            </a:r>
            <a:r>
              <a:rPr lang="ru-RU" dirty="0" smtClean="0"/>
              <a:t> с отмеченным </a:t>
            </a:r>
            <a:r>
              <a:rPr lang="ru-RU" dirty="0"/>
              <a:t>в окне </a:t>
            </a:r>
            <a:r>
              <a:rPr lang="ru-RU" dirty="0" smtClean="0"/>
              <a:t>авторизации пунктом </a:t>
            </a:r>
            <a:r>
              <a:rPr lang="ru-RU" u="sng" dirty="0"/>
              <a:t>Использовать облегченную версию </a:t>
            </a:r>
            <a:r>
              <a:rPr lang="en-US" u="sng" dirty="0"/>
              <a:t>Outlook Web App</a:t>
            </a:r>
            <a:r>
              <a:rPr lang="ru-RU" dirty="0"/>
              <a:t> </a:t>
            </a:r>
            <a:r>
              <a:rPr lang="ru-RU" dirty="0" smtClean="0"/>
              <a:t>откроется </a:t>
            </a:r>
            <a:r>
              <a:rPr lang="ru-RU" dirty="0"/>
              <a:t>основное окно сервера электронной почты </a:t>
            </a:r>
            <a:r>
              <a:rPr lang="ru-RU" dirty="0" smtClean="0"/>
              <a:t>как </a:t>
            </a:r>
            <a:r>
              <a:rPr lang="ru-RU" dirty="0"/>
              <a:t>на картинке </a:t>
            </a:r>
            <a:r>
              <a:rPr lang="ru-RU" dirty="0" smtClean="0"/>
              <a:t>слева</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Подключение к почтовому серверу</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420888"/>
            <a:ext cx="4968552" cy="4192376"/>
          </a:xfrm>
          <a:prstGeom prst="rect">
            <a:avLst/>
          </a:prstGeom>
        </p:spPr>
      </p:pic>
    </p:spTree>
    <p:extLst>
      <p:ext uri="{BB962C8B-B14F-4D97-AF65-F5344CB8AC3E}">
        <p14:creationId xmlns:p14="http://schemas.microsoft.com/office/powerpoint/2010/main" val="40584430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588224" y="2996952"/>
            <a:ext cx="2376264" cy="3600400"/>
          </a:xfrm>
        </p:spPr>
        <p:txBody>
          <a:bodyPr>
            <a:normAutofit/>
          </a:bodyPr>
          <a:lstStyle/>
          <a:p>
            <a:pPr>
              <a:buFont typeface="Wingdings" pitchFamily="2" charset="2"/>
              <a:buChar char="Ø"/>
            </a:pPr>
            <a:r>
              <a:rPr lang="ru-RU" dirty="0" smtClean="0"/>
              <a:t>Для создания сообщения электронной почты нажмите  пункт </a:t>
            </a:r>
            <a:r>
              <a:rPr lang="en-US" dirty="0" smtClean="0"/>
              <a:t>[</a:t>
            </a:r>
            <a:r>
              <a:rPr lang="ru-RU" b="1" dirty="0" smtClean="0"/>
              <a:t>Создать</a:t>
            </a:r>
            <a:r>
              <a:rPr lang="en-US" dirty="0" smtClean="0"/>
              <a:t>]</a:t>
            </a:r>
            <a:r>
              <a:rPr lang="ru-RU" dirty="0" smtClean="0"/>
              <a:t> основного меню</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Работа с электронной почтой – создание нового сообщения</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18" y="1416440"/>
            <a:ext cx="6264696" cy="5291476"/>
          </a:xfrm>
          <a:prstGeom prst="rect">
            <a:avLst/>
          </a:prstGeom>
        </p:spPr>
      </p:pic>
      <p:sp>
        <p:nvSpPr>
          <p:cNvPr id="7" name="Стрелка вправо 6"/>
          <p:cNvSpPr/>
          <p:nvPr/>
        </p:nvSpPr>
        <p:spPr>
          <a:xfrm rot="5400000">
            <a:off x="1221076" y="1883379"/>
            <a:ext cx="814391" cy="4492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58794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560820" y="2636912"/>
            <a:ext cx="2555776" cy="4104456"/>
          </a:xfrm>
        </p:spPr>
        <p:txBody>
          <a:bodyPr>
            <a:normAutofit/>
          </a:bodyPr>
          <a:lstStyle/>
          <a:p>
            <a:pPr>
              <a:buFont typeface="Wingdings" pitchFamily="2" charset="2"/>
              <a:buChar char="Ø"/>
            </a:pPr>
            <a:r>
              <a:rPr lang="ru-RU" dirty="0" smtClean="0"/>
              <a:t>В появившемся окне заполните поля:</a:t>
            </a:r>
            <a:br>
              <a:rPr lang="ru-RU" dirty="0" smtClean="0"/>
            </a:br>
            <a:r>
              <a:rPr lang="ru-RU" dirty="0" smtClean="0"/>
              <a:t/>
            </a:r>
            <a:br>
              <a:rPr lang="ru-RU" dirty="0" smtClean="0"/>
            </a:br>
            <a:r>
              <a:rPr lang="ru-RU" u="sng" dirty="0" smtClean="0"/>
              <a:t>Кому…</a:t>
            </a:r>
            <a:br>
              <a:rPr lang="ru-RU" u="sng" dirty="0" smtClean="0"/>
            </a:br>
            <a:r>
              <a:rPr lang="ru-RU" u="sng" dirty="0" smtClean="0"/>
              <a:t>Копия…</a:t>
            </a:r>
            <a:br>
              <a:rPr lang="ru-RU" u="sng" dirty="0" smtClean="0"/>
            </a:br>
            <a:r>
              <a:rPr lang="ru-RU" u="sng" dirty="0" smtClean="0"/>
              <a:t>Тема:</a:t>
            </a:r>
            <a:br>
              <a:rPr lang="ru-RU" u="sng" dirty="0" smtClean="0"/>
            </a:br>
            <a:r>
              <a:rPr lang="ru-RU" dirty="0" smtClean="0"/>
              <a:t/>
            </a:r>
            <a:br>
              <a:rPr lang="ru-RU" dirty="0" smtClean="0"/>
            </a:br>
            <a:r>
              <a:rPr lang="ru-RU" dirty="0" smtClean="0"/>
              <a:t>Введите текст письма</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Работа с электронной почтой</a:t>
            </a:r>
            <a:r>
              <a:rPr lang="ru-RU" sz="2400" dirty="0">
                <a:solidFill>
                  <a:srgbClr val="FFFF00"/>
                </a:solidFill>
                <a:effectLst>
                  <a:outerShdw blurRad="38100" dist="38100" dir="2700000" algn="tl">
                    <a:srgbClr val="000000">
                      <a:alpha val="43137"/>
                    </a:srgbClr>
                  </a:outerShdw>
                </a:effectLst>
              </a:rPr>
              <a:t> – создание нового сообщения</a:t>
            </a: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143" y="1429486"/>
            <a:ext cx="6303001" cy="5311882"/>
          </a:xfrm>
          <a:prstGeom prst="rect">
            <a:avLst/>
          </a:prstGeom>
        </p:spPr>
      </p:pic>
    </p:spTree>
    <p:extLst>
      <p:ext uri="{BB962C8B-B14F-4D97-AF65-F5344CB8AC3E}">
        <p14:creationId xmlns:p14="http://schemas.microsoft.com/office/powerpoint/2010/main" val="32481125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632707" y="3717032"/>
            <a:ext cx="2475797" cy="1656184"/>
          </a:xfrm>
        </p:spPr>
        <p:txBody>
          <a:bodyPr>
            <a:normAutofit/>
          </a:bodyPr>
          <a:lstStyle/>
          <a:p>
            <a:pPr>
              <a:buFont typeface="Wingdings" pitchFamily="2" charset="2"/>
              <a:buChar char="Ø"/>
            </a:pPr>
            <a:r>
              <a:rPr lang="ru-RU" dirty="0" smtClean="0"/>
              <a:t>Пример заполненного сообщения</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Работа с электронной почтой</a:t>
            </a:r>
            <a:r>
              <a:rPr lang="ru-RU" sz="2400" dirty="0">
                <a:solidFill>
                  <a:srgbClr val="FFFF00"/>
                </a:solidFill>
                <a:effectLst>
                  <a:outerShdw blurRad="38100" dist="38100" dir="2700000" algn="tl">
                    <a:srgbClr val="000000">
                      <a:alpha val="43137"/>
                    </a:srgbClr>
                  </a:outerShdw>
                </a:effectLst>
              </a:rPr>
              <a:t> – создание нового сообщения</a:t>
            </a: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20" y="1538759"/>
            <a:ext cx="6201288" cy="5140429"/>
          </a:xfrm>
          <a:prstGeom prst="rect">
            <a:avLst/>
          </a:prstGeom>
        </p:spPr>
      </p:pic>
    </p:spTree>
    <p:extLst>
      <p:ext uri="{BB962C8B-B14F-4D97-AF65-F5344CB8AC3E}">
        <p14:creationId xmlns:p14="http://schemas.microsoft.com/office/powerpoint/2010/main" val="15025070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660232" y="2924944"/>
            <a:ext cx="2448272" cy="3456384"/>
          </a:xfrm>
        </p:spPr>
        <p:txBody>
          <a:bodyPr>
            <a:normAutofit/>
          </a:bodyPr>
          <a:lstStyle/>
          <a:p>
            <a:pPr>
              <a:buFont typeface="Wingdings" pitchFamily="2" charset="2"/>
              <a:buChar char="Ø"/>
            </a:pPr>
            <a:r>
              <a:rPr lang="ru-RU" dirty="0" smtClean="0"/>
              <a:t>Для прикрепления к письму файла нажмите кнопку с пиктограммой в виде скрепки</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Работа с электронной почтой</a:t>
            </a:r>
            <a:r>
              <a:rPr lang="ru-RU" sz="2400" dirty="0">
                <a:solidFill>
                  <a:srgbClr val="FFFF00"/>
                </a:solidFill>
                <a:effectLst>
                  <a:outerShdw blurRad="38100" dist="38100" dir="2700000" algn="tl">
                    <a:srgbClr val="000000">
                      <a:alpha val="43137"/>
                    </a:srgbClr>
                  </a:outerShdw>
                </a:effectLst>
              </a:rPr>
              <a:t> – </a:t>
            </a:r>
            <a:r>
              <a:rPr lang="ru-RU" sz="2400" dirty="0" smtClean="0">
                <a:solidFill>
                  <a:srgbClr val="FFFF00"/>
                </a:solidFill>
                <a:effectLst>
                  <a:outerShdw blurRad="38100" dist="38100" dir="2700000" algn="tl">
                    <a:srgbClr val="000000">
                      <a:alpha val="43137"/>
                    </a:srgbClr>
                  </a:outerShdw>
                </a:effectLst>
              </a:rPr>
              <a:t>прикрепление файла к сообщению</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18" y="1477524"/>
            <a:ext cx="6359006" cy="5263844"/>
          </a:xfrm>
          <a:prstGeom prst="rect">
            <a:avLst/>
          </a:prstGeom>
        </p:spPr>
      </p:pic>
      <p:sp>
        <p:nvSpPr>
          <p:cNvPr id="7" name="Стрелка вправо 6"/>
          <p:cNvSpPr/>
          <p:nvPr/>
        </p:nvSpPr>
        <p:spPr>
          <a:xfrm rot="5400000">
            <a:off x="1190175" y="1520789"/>
            <a:ext cx="609517" cy="3711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713938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300192" y="3717032"/>
            <a:ext cx="2819463" cy="1296144"/>
          </a:xfrm>
        </p:spPr>
        <p:txBody>
          <a:bodyPr>
            <a:normAutofit/>
          </a:bodyPr>
          <a:lstStyle/>
          <a:p>
            <a:pPr>
              <a:buFont typeface="Wingdings" pitchFamily="2" charset="2"/>
              <a:buChar char="Ø"/>
            </a:pPr>
            <a:r>
              <a:rPr lang="ru-RU" dirty="0" smtClean="0"/>
              <a:t>В окне «</a:t>
            </a:r>
            <a:r>
              <a:rPr lang="ru-RU" i="1" dirty="0" smtClean="0"/>
              <a:t>Вставка файла</a:t>
            </a:r>
            <a:r>
              <a:rPr lang="ru-RU" dirty="0" smtClean="0"/>
              <a:t>» нажмите кнопку </a:t>
            </a:r>
            <a:r>
              <a:rPr lang="en-US" dirty="0" smtClean="0"/>
              <a:t>[</a:t>
            </a:r>
            <a:r>
              <a:rPr lang="ru-RU" b="1" dirty="0" smtClean="0"/>
              <a:t>Обзор</a:t>
            </a:r>
            <a:r>
              <a:rPr lang="en-US" dirty="0" smtClean="0"/>
              <a:t>]</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Работа с электронной почтой</a:t>
            </a:r>
            <a:r>
              <a:rPr lang="ru-RU" sz="2400" dirty="0">
                <a:solidFill>
                  <a:srgbClr val="FFFF00"/>
                </a:solidFill>
                <a:effectLst>
                  <a:outerShdw blurRad="38100" dist="38100" dir="2700000" algn="tl">
                    <a:srgbClr val="000000">
                      <a:alpha val="43137"/>
                    </a:srgbClr>
                  </a:outerShdw>
                </a:effectLst>
              </a:rPr>
              <a:t> – прикрепление файла к сообщению</a:t>
            </a: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09" y="1695903"/>
            <a:ext cx="5977224" cy="4940951"/>
          </a:xfrm>
          <a:prstGeom prst="rect">
            <a:avLst/>
          </a:prstGeom>
        </p:spPr>
      </p:pic>
      <p:sp>
        <p:nvSpPr>
          <p:cNvPr id="7" name="Стрелка вправо 6"/>
          <p:cNvSpPr/>
          <p:nvPr/>
        </p:nvSpPr>
        <p:spPr>
          <a:xfrm rot="10800000">
            <a:off x="5092309" y="4248492"/>
            <a:ext cx="609517" cy="3711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326100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696603" y="3085213"/>
            <a:ext cx="3411901" cy="3368123"/>
          </a:xfrm>
        </p:spPr>
        <p:txBody>
          <a:bodyPr>
            <a:normAutofit/>
          </a:bodyPr>
          <a:lstStyle/>
          <a:p>
            <a:pPr>
              <a:buFont typeface="Wingdings" pitchFamily="2" charset="2"/>
              <a:buChar char="Ø"/>
            </a:pPr>
            <a:r>
              <a:rPr lang="ru-RU" dirty="0" smtClean="0"/>
              <a:t>С помощью диалогового окна «</a:t>
            </a:r>
            <a:r>
              <a:rPr lang="ru-RU" i="1" dirty="0" smtClean="0"/>
              <a:t>Выбор файла для загрузки</a:t>
            </a:r>
            <a:r>
              <a:rPr lang="ru-RU" dirty="0" smtClean="0"/>
              <a:t>» найдите на компьютере необходимый файл и нажмите кнопку </a:t>
            </a:r>
            <a:r>
              <a:rPr lang="en-US" dirty="0" smtClean="0"/>
              <a:t>[</a:t>
            </a:r>
            <a:r>
              <a:rPr lang="ru-RU" b="1" dirty="0" smtClean="0"/>
              <a:t>Открыть</a:t>
            </a:r>
            <a:r>
              <a:rPr lang="en-US" dirty="0" smtClean="0"/>
              <a:t>]</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Работа с электронной почтой</a:t>
            </a:r>
            <a:r>
              <a:rPr lang="ru-RU" sz="2400" dirty="0">
                <a:solidFill>
                  <a:srgbClr val="FFFF00"/>
                </a:solidFill>
                <a:effectLst>
                  <a:outerShdw blurRad="38100" dist="38100" dir="2700000" algn="tl">
                    <a:srgbClr val="000000">
                      <a:alpha val="43137"/>
                    </a:srgbClr>
                  </a:outerShdw>
                </a:effectLst>
              </a:rPr>
              <a:t> – прикрепление файла к сообщению</a:t>
            </a: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557370"/>
            <a:ext cx="5400599" cy="4005229"/>
          </a:xfrm>
          <a:prstGeom prst="rect">
            <a:avLst/>
          </a:prstGeom>
        </p:spPr>
      </p:pic>
      <p:sp>
        <p:nvSpPr>
          <p:cNvPr id="7" name="Стрелка вправо 6"/>
          <p:cNvSpPr/>
          <p:nvPr/>
        </p:nvSpPr>
        <p:spPr>
          <a:xfrm rot="5400000">
            <a:off x="3876773" y="5658697"/>
            <a:ext cx="609517" cy="3711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325351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266739" y="2852936"/>
            <a:ext cx="2808312" cy="3754636"/>
          </a:xfrm>
        </p:spPr>
        <p:txBody>
          <a:bodyPr>
            <a:normAutofit/>
          </a:bodyPr>
          <a:lstStyle/>
          <a:p>
            <a:pPr>
              <a:buFont typeface="Wingdings" pitchFamily="2" charset="2"/>
              <a:buChar char="Ø"/>
            </a:pPr>
            <a:r>
              <a:rPr lang="ru-RU" dirty="0"/>
              <a:t>В окне «</a:t>
            </a:r>
            <a:r>
              <a:rPr lang="ru-RU" i="1" dirty="0"/>
              <a:t>Вставка файла</a:t>
            </a:r>
            <a:r>
              <a:rPr lang="ru-RU" dirty="0" smtClean="0"/>
              <a:t>» в поле </a:t>
            </a:r>
            <a:r>
              <a:rPr lang="ru-RU" u="sng" dirty="0" smtClean="0"/>
              <a:t>Добавление файлов </a:t>
            </a:r>
            <a:r>
              <a:rPr lang="ru-RU" dirty="0" smtClean="0"/>
              <a:t>появится полный путь и название файла, который вы хотите прикрепить</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Работа с электронной почтой</a:t>
            </a:r>
            <a:r>
              <a:rPr lang="ru-RU" sz="2400" dirty="0">
                <a:solidFill>
                  <a:srgbClr val="FFFF00"/>
                </a:solidFill>
                <a:effectLst>
                  <a:outerShdw blurRad="38100" dist="38100" dir="2700000" algn="tl">
                    <a:srgbClr val="000000">
                      <a:alpha val="43137"/>
                    </a:srgbClr>
                  </a:outerShdw>
                </a:effectLst>
              </a:rPr>
              <a:t> – прикрепление файла к сообщению</a:t>
            </a: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650" y="1684555"/>
            <a:ext cx="5967293" cy="4923017"/>
          </a:xfrm>
          <a:prstGeom prst="rect">
            <a:avLst/>
          </a:prstGeom>
        </p:spPr>
      </p:pic>
      <p:cxnSp>
        <p:nvCxnSpPr>
          <p:cNvPr id="7" name="Прямая соединительная линия 6"/>
          <p:cNvCxnSpPr/>
          <p:nvPr/>
        </p:nvCxnSpPr>
        <p:spPr>
          <a:xfrm>
            <a:off x="1429048" y="4484486"/>
            <a:ext cx="2038526"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Стрелка вправо 8"/>
          <p:cNvSpPr/>
          <p:nvPr/>
        </p:nvSpPr>
        <p:spPr>
          <a:xfrm rot="16200000">
            <a:off x="2143552" y="4651970"/>
            <a:ext cx="609517" cy="3711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094370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508104" y="3573016"/>
            <a:ext cx="3411901" cy="2088232"/>
          </a:xfrm>
        </p:spPr>
        <p:txBody>
          <a:bodyPr>
            <a:normAutofit/>
          </a:bodyPr>
          <a:lstStyle/>
          <a:p>
            <a:pPr>
              <a:buFont typeface="Wingdings" pitchFamily="2" charset="2"/>
              <a:buChar char="Ø"/>
            </a:pPr>
            <a:r>
              <a:rPr lang="ru-RU" dirty="0" smtClean="0"/>
              <a:t>Для завершения операции прикрепления файла нажмите кнопку </a:t>
            </a:r>
            <a:r>
              <a:rPr lang="en-US" dirty="0" smtClean="0"/>
              <a:t>[</a:t>
            </a:r>
            <a:r>
              <a:rPr lang="ru-RU" b="1" dirty="0" smtClean="0"/>
              <a:t>Вложить</a:t>
            </a:r>
            <a:r>
              <a:rPr lang="en-US" dirty="0" smtClean="0"/>
              <a:t>]</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Работа с электронной почтой</a:t>
            </a:r>
            <a:r>
              <a:rPr lang="ru-RU" sz="2400" dirty="0">
                <a:solidFill>
                  <a:srgbClr val="FFFF00"/>
                </a:solidFill>
                <a:effectLst>
                  <a:outerShdw blurRad="38100" dist="38100" dir="2700000" algn="tl">
                    <a:srgbClr val="000000">
                      <a:alpha val="43137"/>
                    </a:srgbClr>
                  </a:outerShdw>
                </a:effectLst>
              </a:rPr>
              <a:t> – прикрепление файла к сообщению</a:t>
            </a: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476775"/>
            <a:ext cx="5112568" cy="4120577"/>
          </a:xfrm>
          <a:prstGeom prst="rect">
            <a:avLst/>
          </a:prstGeom>
        </p:spPr>
      </p:pic>
      <p:sp>
        <p:nvSpPr>
          <p:cNvPr id="7" name="Стрелка вправо 6"/>
          <p:cNvSpPr/>
          <p:nvPr/>
        </p:nvSpPr>
        <p:spPr>
          <a:xfrm>
            <a:off x="2600380" y="5783435"/>
            <a:ext cx="609517" cy="3711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759468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224239" y="3140968"/>
            <a:ext cx="2884265" cy="2880320"/>
          </a:xfrm>
        </p:spPr>
        <p:txBody>
          <a:bodyPr>
            <a:normAutofit/>
          </a:bodyPr>
          <a:lstStyle/>
          <a:p>
            <a:pPr>
              <a:buFont typeface="Wingdings" pitchFamily="2" charset="2"/>
              <a:buChar char="Ø"/>
            </a:pPr>
            <a:r>
              <a:rPr lang="ru-RU" dirty="0" smtClean="0"/>
              <a:t>Пример электронного письма с вложенным файлом</a:t>
            </a:r>
            <a:r>
              <a:rPr lang="en-US" dirty="0" smtClean="0"/>
              <a:t/>
            </a:r>
            <a:br>
              <a:rPr lang="en-US" dirty="0" smtClean="0"/>
            </a:br>
            <a:r>
              <a:rPr lang="ru-RU" dirty="0" smtClean="0"/>
              <a:t>«Пример документа.</a:t>
            </a:r>
            <a:r>
              <a:rPr lang="en-US" dirty="0" smtClean="0"/>
              <a:t>txt</a:t>
            </a:r>
            <a:r>
              <a:rPr lang="ru-RU" dirty="0" smtClean="0"/>
              <a:t>»</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Работа с электронной почтой</a:t>
            </a:r>
            <a:r>
              <a:rPr lang="ru-RU" sz="2400" dirty="0">
                <a:solidFill>
                  <a:srgbClr val="FFFF00"/>
                </a:solidFill>
                <a:effectLst>
                  <a:outerShdw blurRad="38100" dist="38100" dir="2700000" algn="tl">
                    <a:srgbClr val="000000">
                      <a:alpha val="43137"/>
                    </a:srgbClr>
                  </a:outerShdw>
                </a:effectLst>
              </a:rPr>
              <a:t> – прикрепление файла к сообщению</a:t>
            </a: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70" y="1680384"/>
            <a:ext cx="5983869" cy="4923017"/>
          </a:xfrm>
          <a:prstGeom prst="rect">
            <a:avLst/>
          </a:prstGeom>
        </p:spPr>
      </p:pic>
    </p:spTree>
    <p:extLst>
      <p:ext uri="{BB962C8B-B14F-4D97-AF65-F5344CB8AC3E}">
        <p14:creationId xmlns:p14="http://schemas.microsoft.com/office/powerpoint/2010/main" val="930169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40152" y="4367955"/>
            <a:ext cx="2674431" cy="2160240"/>
          </a:xfrm>
        </p:spPr>
        <p:txBody>
          <a:bodyPr>
            <a:normAutofit fontScale="77500" lnSpcReduction="20000"/>
          </a:bodyPr>
          <a:lstStyle/>
          <a:p>
            <a:pPr>
              <a:buFont typeface="Wingdings" pitchFamily="2" charset="2"/>
              <a:buChar char="Ø"/>
            </a:pPr>
            <a:r>
              <a:rPr lang="ru-RU" dirty="0" smtClean="0"/>
              <a:t>Переместитесь в  нижнюю часть главной страницы</a:t>
            </a:r>
            <a:r>
              <a:rPr lang="ru-RU" dirty="0" smtClean="0"/>
              <a:t>,</a:t>
            </a:r>
            <a:endParaRPr lang="en-US" dirty="0" smtClean="0"/>
          </a:p>
          <a:p>
            <a:pPr>
              <a:buFont typeface="Wingdings" pitchFamily="2" charset="2"/>
              <a:buChar char="Ø"/>
            </a:pPr>
            <a:r>
              <a:rPr lang="ru-RU" dirty="0" smtClean="0"/>
              <a:t>перейдите по ссылке </a:t>
            </a:r>
          </a:p>
          <a:p>
            <a:pPr>
              <a:buFont typeface="Wingdings" pitchFamily="2" charset="2"/>
              <a:buChar char="Ø"/>
            </a:pPr>
            <a:r>
              <a:rPr lang="ru-RU" dirty="0" smtClean="0"/>
              <a:t>СЛУЖЕБНАЯ ПОЧТА</a:t>
            </a:r>
          </a:p>
          <a:p>
            <a:pPr>
              <a:buFont typeface="Wingdings" pitchFamily="2" charset="2"/>
              <a:buChar char="Ø"/>
            </a:pPr>
            <a:r>
              <a:rPr lang="ru-RU" dirty="0" smtClean="0"/>
              <a:t>(выделена желтым цветом на рисунке)</a:t>
            </a:r>
            <a:r>
              <a:rPr lang="en-US" dirty="0" smtClean="0"/>
              <a:t> </a:t>
            </a:r>
            <a:endParaRPr lang="ru-RU" dirty="0"/>
          </a:p>
        </p:txBody>
      </p:sp>
      <p:sp>
        <p:nvSpPr>
          <p:cNvPr id="4" name="Номер слайда 3"/>
          <p:cNvSpPr>
            <a:spLocks noGrp="1"/>
          </p:cNvSpPr>
          <p:nvPr>
            <p:ph type="sldNum" sz="quarter" idx="12"/>
          </p:nvPr>
        </p:nvSpPr>
        <p:spPr/>
        <p:txBody>
          <a:bodyPr/>
          <a:lstStyle/>
          <a:p>
            <a:pPr>
              <a:defRPr/>
            </a:pPr>
            <a:fld id="{9356F33C-0A12-4ABA-A522-1BC6A3F21329}" type="slidenum">
              <a:rPr lang="ru-RU" smtClean="0">
                <a:solidFill>
                  <a:srgbClr val="000000"/>
                </a:solidFill>
              </a:rPr>
              <a:pPr>
                <a:defRPr/>
              </a:pPr>
              <a:t>4</a:t>
            </a:fld>
            <a:endParaRPr lang="ru-RU">
              <a:solidFill>
                <a:srgbClr val="000000"/>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955" y="2635823"/>
            <a:ext cx="5043754" cy="3899987"/>
          </a:xfrm>
          <a:prstGeom prst="rect">
            <a:avLst/>
          </a:prstGeom>
        </p:spPr>
      </p:pic>
      <p:sp>
        <p:nvSpPr>
          <p:cNvPr id="8"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Выполнение первоначальной настройки</a:t>
            </a:r>
            <a:endParaRPr lang="ru-RU" sz="2400" dirty="0">
              <a:solidFill>
                <a:srgbClr val="FFFF00"/>
              </a:solidFill>
              <a:effectLst>
                <a:outerShdw blurRad="38100" dist="38100" dir="2700000" algn="tl">
                  <a:srgbClr val="000000">
                    <a:alpha val="43137"/>
                  </a:srgbClr>
                </a:outerShdw>
              </a:effectLst>
            </a:endParaRPr>
          </a:p>
        </p:txBody>
      </p:sp>
      <p:sp>
        <p:nvSpPr>
          <p:cNvPr id="9"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1280974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99374" y="3501007"/>
            <a:ext cx="2936534" cy="2448273"/>
          </a:xfrm>
        </p:spPr>
        <p:txBody>
          <a:bodyPr>
            <a:normAutofit/>
          </a:bodyPr>
          <a:lstStyle/>
          <a:p>
            <a:pPr>
              <a:buFont typeface="Wingdings" pitchFamily="2" charset="2"/>
              <a:buChar char="Ø"/>
            </a:pPr>
            <a:r>
              <a:rPr lang="ru-RU" dirty="0" smtClean="0"/>
              <a:t>Для отправки сообщения электронной почты нажмите кнопку </a:t>
            </a:r>
            <a:r>
              <a:rPr lang="en-US" dirty="0" smtClean="0"/>
              <a:t>[</a:t>
            </a:r>
            <a:r>
              <a:rPr lang="ru-RU" b="1" dirty="0" smtClean="0"/>
              <a:t>Отправить</a:t>
            </a:r>
            <a:r>
              <a:rPr lang="en-US" dirty="0" smtClean="0"/>
              <a:t>]</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Работа с электронной почтой</a:t>
            </a:r>
            <a:r>
              <a:rPr lang="ru-RU" sz="2400" dirty="0">
                <a:solidFill>
                  <a:srgbClr val="FFFF00"/>
                </a:solidFill>
                <a:effectLst>
                  <a:outerShdw blurRad="38100" dist="38100" dir="2700000" algn="tl">
                    <a:srgbClr val="000000">
                      <a:alpha val="43137"/>
                    </a:srgbClr>
                  </a:outerShdw>
                </a:effectLst>
              </a:rPr>
              <a:t> – </a:t>
            </a:r>
            <a:r>
              <a:rPr lang="ru-RU" sz="2400" dirty="0" smtClean="0">
                <a:solidFill>
                  <a:srgbClr val="FFFF00"/>
                </a:solidFill>
                <a:effectLst>
                  <a:outerShdw blurRad="38100" dist="38100" dir="2700000" algn="tl">
                    <a:srgbClr val="000000">
                      <a:alpha val="43137"/>
                    </a:srgbClr>
                  </a:outerShdw>
                </a:effectLst>
              </a:rPr>
              <a:t>отправка сообщения</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69" y="1699501"/>
            <a:ext cx="5959005" cy="4931304"/>
          </a:xfrm>
          <a:prstGeom prst="rect">
            <a:avLst/>
          </a:prstGeom>
        </p:spPr>
      </p:pic>
      <p:sp>
        <p:nvSpPr>
          <p:cNvPr id="7" name="Стрелка вправо 6"/>
          <p:cNvSpPr/>
          <p:nvPr/>
        </p:nvSpPr>
        <p:spPr>
          <a:xfrm rot="16200000">
            <a:off x="359532" y="2578606"/>
            <a:ext cx="609517" cy="3711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628291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300192" y="3284984"/>
            <a:ext cx="2835716" cy="2520280"/>
          </a:xfrm>
        </p:spPr>
        <p:txBody>
          <a:bodyPr>
            <a:normAutofit/>
          </a:bodyPr>
          <a:lstStyle/>
          <a:p>
            <a:pPr>
              <a:buFont typeface="Wingdings" pitchFamily="2" charset="2"/>
              <a:buChar char="Ø"/>
            </a:pPr>
            <a:r>
              <a:rPr lang="ru-RU" dirty="0" smtClean="0"/>
              <a:t>Для просмотра списка занесенных вами ранее контактов нажмите кнопку </a:t>
            </a:r>
            <a:r>
              <a:rPr lang="en-US" dirty="0" smtClean="0"/>
              <a:t>[</a:t>
            </a:r>
            <a:r>
              <a:rPr lang="ru-RU" b="1" dirty="0" smtClean="0"/>
              <a:t>Контакты</a:t>
            </a:r>
            <a:r>
              <a:rPr lang="en-US" dirty="0" smtClean="0"/>
              <a:t>]</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Работа с электронной почтой</a:t>
            </a:r>
            <a:r>
              <a:rPr lang="ru-RU" sz="2400" dirty="0">
                <a:solidFill>
                  <a:srgbClr val="FFFF00"/>
                </a:solidFill>
                <a:effectLst>
                  <a:outerShdw blurRad="38100" dist="38100" dir="2700000" algn="tl">
                    <a:srgbClr val="000000">
                      <a:alpha val="43137"/>
                    </a:srgbClr>
                  </a:outerShdw>
                </a:effectLst>
              </a:rPr>
              <a:t> – </a:t>
            </a:r>
            <a:r>
              <a:rPr lang="ru-RU" sz="2400" dirty="0" smtClean="0">
                <a:solidFill>
                  <a:srgbClr val="FFFF00"/>
                </a:solidFill>
                <a:effectLst>
                  <a:outerShdw blurRad="38100" dist="38100" dir="2700000" algn="tl">
                    <a:srgbClr val="000000">
                      <a:alpha val="43137"/>
                    </a:srgbClr>
                  </a:outerShdw>
                </a:effectLst>
              </a:rPr>
              <a:t>контакты</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157" y="1484784"/>
            <a:ext cx="6071035" cy="5129838"/>
          </a:xfrm>
          <a:prstGeom prst="rect">
            <a:avLst/>
          </a:prstGeom>
        </p:spPr>
      </p:pic>
      <p:sp>
        <p:nvSpPr>
          <p:cNvPr id="9" name="Скругленный прямоугольник 8"/>
          <p:cNvSpPr/>
          <p:nvPr/>
        </p:nvSpPr>
        <p:spPr>
          <a:xfrm>
            <a:off x="251520" y="5817964"/>
            <a:ext cx="1099170" cy="216024"/>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rot="10800000">
            <a:off x="1403648" y="5740380"/>
            <a:ext cx="609517" cy="3711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069448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444296" y="2996952"/>
            <a:ext cx="2691612" cy="3528392"/>
          </a:xfrm>
        </p:spPr>
        <p:txBody>
          <a:bodyPr>
            <a:normAutofit/>
          </a:bodyPr>
          <a:lstStyle/>
          <a:p>
            <a:pPr>
              <a:buFont typeface="Wingdings" pitchFamily="2" charset="2"/>
              <a:buChar char="Ø"/>
            </a:pPr>
            <a:r>
              <a:rPr lang="ru-RU" dirty="0" smtClean="0"/>
              <a:t>Для просмотра списка всех контактов, имеющихся на почтовом сервере, нажмите кнопку </a:t>
            </a:r>
            <a:r>
              <a:rPr lang="en-US" dirty="0" smtClean="0"/>
              <a:t>[</a:t>
            </a:r>
            <a:r>
              <a:rPr lang="ru-RU" b="1" dirty="0" smtClean="0"/>
              <a:t>Адресная книга</a:t>
            </a:r>
            <a:r>
              <a:rPr lang="en-US" dirty="0" smtClean="0"/>
              <a:t>]</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Работа с электронной почтой</a:t>
            </a:r>
            <a:r>
              <a:rPr lang="ru-RU" sz="2400" dirty="0">
                <a:solidFill>
                  <a:srgbClr val="FFFF00"/>
                </a:solidFill>
                <a:effectLst>
                  <a:outerShdw blurRad="38100" dist="38100" dir="2700000" algn="tl">
                    <a:srgbClr val="000000">
                      <a:alpha val="43137"/>
                    </a:srgbClr>
                  </a:outerShdw>
                </a:effectLst>
              </a:rPr>
              <a:t> – </a:t>
            </a:r>
            <a:r>
              <a:rPr lang="ru-RU" sz="2400" dirty="0" smtClean="0">
                <a:solidFill>
                  <a:srgbClr val="FFFF00"/>
                </a:solidFill>
                <a:effectLst>
                  <a:outerShdw blurRad="38100" dist="38100" dir="2700000" algn="tl">
                    <a:srgbClr val="000000">
                      <a:alpha val="43137"/>
                    </a:srgbClr>
                  </a:outerShdw>
                </a:effectLst>
              </a:rPr>
              <a:t>контакты</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69" y="1501220"/>
            <a:ext cx="6203927" cy="5240148"/>
          </a:xfrm>
          <a:prstGeom prst="rect">
            <a:avLst/>
          </a:prstGeom>
        </p:spPr>
      </p:pic>
      <p:sp>
        <p:nvSpPr>
          <p:cNvPr id="4" name="Скругленный прямоугольник 3"/>
          <p:cNvSpPr/>
          <p:nvPr/>
        </p:nvSpPr>
        <p:spPr>
          <a:xfrm>
            <a:off x="4349626" y="2383805"/>
            <a:ext cx="213507" cy="216024"/>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3707904" y="2306221"/>
            <a:ext cx="609517" cy="3711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609539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084168" y="4005064"/>
            <a:ext cx="2952328" cy="1080120"/>
          </a:xfrm>
        </p:spPr>
        <p:txBody>
          <a:bodyPr>
            <a:normAutofit/>
          </a:bodyPr>
          <a:lstStyle/>
          <a:p>
            <a:pPr>
              <a:buFont typeface="Wingdings" pitchFamily="2" charset="2"/>
              <a:buChar char="Ø"/>
            </a:pPr>
            <a:r>
              <a:rPr lang="ru-RU" dirty="0" smtClean="0"/>
              <a:t>Пример окна «Адресной книги»</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Работа с электронной почтой</a:t>
            </a:r>
            <a:r>
              <a:rPr lang="ru-RU" sz="2400" dirty="0">
                <a:solidFill>
                  <a:srgbClr val="FFFF00"/>
                </a:solidFill>
                <a:effectLst>
                  <a:outerShdw blurRad="38100" dist="38100" dir="2700000" algn="tl">
                    <a:srgbClr val="000000">
                      <a:alpha val="43137"/>
                    </a:srgbClr>
                  </a:outerShdw>
                </a:effectLst>
              </a:rPr>
              <a:t> – </a:t>
            </a:r>
            <a:r>
              <a:rPr lang="ru-RU" sz="2400" dirty="0" smtClean="0">
                <a:solidFill>
                  <a:srgbClr val="FFFF00"/>
                </a:solidFill>
                <a:effectLst>
                  <a:outerShdw blurRad="38100" dist="38100" dir="2700000" algn="tl">
                    <a:srgbClr val="000000">
                      <a:alpha val="43137"/>
                    </a:srgbClr>
                  </a:outerShdw>
                </a:effectLst>
              </a:rPr>
              <a:t>контакты</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47" y="2460282"/>
            <a:ext cx="5792013" cy="4213416"/>
          </a:xfrm>
          <a:prstGeom prst="rect">
            <a:avLst/>
          </a:prstGeom>
        </p:spPr>
      </p:pic>
    </p:spTree>
    <p:extLst>
      <p:ext uri="{BB962C8B-B14F-4D97-AF65-F5344CB8AC3E}">
        <p14:creationId xmlns:p14="http://schemas.microsoft.com/office/powerpoint/2010/main" val="13083371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372200" y="2708920"/>
            <a:ext cx="2763708" cy="3905701"/>
          </a:xfrm>
        </p:spPr>
        <p:txBody>
          <a:bodyPr>
            <a:normAutofit/>
          </a:bodyPr>
          <a:lstStyle/>
          <a:p>
            <a:pPr>
              <a:buFont typeface="Wingdings" pitchFamily="2" charset="2"/>
              <a:buChar char="Ø"/>
            </a:pPr>
            <a:r>
              <a:rPr lang="ru-RU" dirty="0" smtClean="0"/>
              <a:t>Для использования адресной книги при создании нового письма необходимо нажать кнопку </a:t>
            </a:r>
            <a:r>
              <a:rPr lang="en-US" dirty="0" smtClean="0"/>
              <a:t>[</a:t>
            </a:r>
            <a:r>
              <a:rPr lang="ru-RU" b="1" dirty="0" smtClean="0"/>
              <a:t>Кому…</a:t>
            </a:r>
            <a:r>
              <a:rPr lang="en-US" dirty="0" smtClean="0"/>
              <a:t>]</a:t>
            </a:r>
            <a:r>
              <a:rPr lang="ru-RU" dirty="0" smtClean="0"/>
              <a:t/>
            </a:r>
            <a:br>
              <a:rPr lang="ru-RU" dirty="0" smtClean="0"/>
            </a:br>
            <a:r>
              <a:rPr lang="ru-RU" dirty="0" smtClean="0"/>
              <a:t>основного окна сообщения</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Работа с электронной почтой</a:t>
            </a:r>
            <a:r>
              <a:rPr lang="ru-RU" sz="2400" dirty="0">
                <a:solidFill>
                  <a:srgbClr val="FFFF00"/>
                </a:solidFill>
                <a:effectLst>
                  <a:outerShdw blurRad="38100" dist="38100" dir="2700000" algn="tl">
                    <a:srgbClr val="000000">
                      <a:alpha val="43137"/>
                    </a:srgbClr>
                  </a:outerShdw>
                </a:effectLst>
              </a:rPr>
              <a:t> – </a:t>
            </a:r>
            <a:r>
              <a:rPr lang="ru-RU" sz="2400" dirty="0" smtClean="0">
                <a:solidFill>
                  <a:srgbClr val="FFFF00"/>
                </a:solidFill>
                <a:effectLst>
                  <a:outerShdw blurRad="38100" dist="38100" dir="2700000" algn="tl">
                    <a:srgbClr val="000000">
                      <a:alpha val="43137"/>
                    </a:srgbClr>
                  </a:outerShdw>
                </a:effectLst>
              </a:rPr>
              <a:t>использование адресной книги</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550" y="1636907"/>
            <a:ext cx="6140650" cy="5057507"/>
          </a:xfrm>
          <a:prstGeom prst="rect">
            <a:avLst/>
          </a:prstGeom>
        </p:spPr>
      </p:pic>
      <p:sp>
        <p:nvSpPr>
          <p:cNvPr id="7" name="Стрелка вправо 6"/>
          <p:cNvSpPr/>
          <p:nvPr/>
        </p:nvSpPr>
        <p:spPr>
          <a:xfrm rot="10800000">
            <a:off x="1085880" y="2363398"/>
            <a:ext cx="609517" cy="3711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330962" y="2385701"/>
            <a:ext cx="720080" cy="318118"/>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724744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054432" y="2708920"/>
            <a:ext cx="3081476" cy="3905701"/>
          </a:xfrm>
        </p:spPr>
        <p:txBody>
          <a:bodyPr>
            <a:normAutofit/>
          </a:bodyPr>
          <a:lstStyle/>
          <a:p>
            <a:pPr>
              <a:buFont typeface="Wingdings" pitchFamily="2" charset="2"/>
              <a:buChar char="Ø"/>
            </a:pPr>
            <a:r>
              <a:rPr lang="ru-RU" dirty="0" smtClean="0"/>
              <a:t>В окне адресной книги выберите интересующий вас контакт</a:t>
            </a:r>
            <a:r>
              <a:rPr lang="ru-RU" dirty="0"/>
              <a:t/>
            </a:r>
            <a:br>
              <a:rPr lang="ru-RU" dirty="0"/>
            </a:br>
            <a:r>
              <a:rPr lang="en-US" dirty="0" smtClean="0"/>
              <a:t>(</a:t>
            </a:r>
            <a:r>
              <a:rPr lang="ru-RU" dirty="0" smtClean="0">
                <a:solidFill>
                  <a:srgbClr val="00B050"/>
                </a:solidFill>
              </a:rPr>
              <a:t>зелёная стрелка</a:t>
            </a:r>
            <a:r>
              <a:rPr lang="en-US" dirty="0" smtClean="0"/>
              <a:t>)</a:t>
            </a:r>
            <a:r>
              <a:rPr lang="ru-RU" dirty="0"/>
              <a:t/>
            </a:r>
            <a:br>
              <a:rPr lang="ru-RU" dirty="0"/>
            </a:br>
            <a:r>
              <a:rPr lang="ru-RU" dirty="0" smtClean="0"/>
              <a:t>и нажмите кнопку </a:t>
            </a:r>
            <a:r>
              <a:rPr lang="en-US" dirty="0" smtClean="0"/>
              <a:t>[</a:t>
            </a:r>
            <a:r>
              <a:rPr lang="ru-RU" b="1" dirty="0" smtClean="0"/>
              <a:t>Кому -</a:t>
            </a:r>
            <a:r>
              <a:rPr lang="en-US" b="1" dirty="0" smtClean="0"/>
              <a:t>&gt;</a:t>
            </a:r>
            <a:r>
              <a:rPr lang="en-US" dirty="0" smtClean="0"/>
              <a:t>]</a:t>
            </a:r>
            <a:r>
              <a:rPr lang="ru-RU" dirty="0"/>
              <a:t/>
            </a:r>
            <a:br>
              <a:rPr lang="ru-RU" dirty="0"/>
            </a:br>
            <a:r>
              <a:rPr lang="ru-RU" dirty="0" smtClean="0"/>
              <a:t>(</a:t>
            </a:r>
            <a:r>
              <a:rPr lang="ru-RU" dirty="0" smtClean="0">
                <a:solidFill>
                  <a:srgbClr val="FF0000"/>
                </a:solidFill>
              </a:rPr>
              <a:t>красная стрелка</a:t>
            </a:r>
            <a:r>
              <a:rPr lang="ru-RU" dirty="0" smtClean="0"/>
              <a:t>)</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Работа с электронной почтой</a:t>
            </a:r>
            <a:r>
              <a:rPr lang="ru-RU" sz="2400" dirty="0">
                <a:solidFill>
                  <a:srgbClr val="FFFF00"/>
                </a:solidFill>
                <a:effectLst>
                  <a:outerShdw blurRad="38100" dist="38100" dir="2700000" algn="tl">
                    <a:srgbClr val="000000">
                      <a:alpha val="43137"/>
                    </a:srgbClr>
                  </a:outerShdw>
                </a:effectLst>
              </a:rPr>
              <a:t> – использование адресной книги</a:t>
            </a: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55" y="2470594"/>
            <a:ext cx="5793077" cy="4213670"/>
          </a:xfrm>
          <a:prstGeom prst="rect">
            <a:avLst/>
          </a:prstGeom>
        </p:spPr>
      </p:pic>
      <p:sp>
        <p:nvSpPr>
          <p:cNvPr id="7" name="Стрелка вправо 6"/>
          <p:cNvSpPr/>
          <p:nvPr/>
        </p:nvSpPr>
        <p:spPr>
          <a:xfrm rot="5400000">
            <a:off x="297035" y="5090067"/>
            <a:ext cx="609517" cy="3711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320140" y="5596115"/>
            <a:ext cx="541006" cy="197525"/>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9" name="Прямая соединительная линия 8"/>
          <p:cNvCxnSpPr/>
          <p:nvPr/>
        </p:nvCxnSpPr>
        <p:spPr>
          <a:xfrm>
            <a:off x="1345929" y="3784277"/>
            <a:ext cx="79208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Стрелка вправо 9"/>
          <p:cNvSpPr/>
          <p:nvPr/>
        </p:nvSpPr>
        <p:spPr>
          <a:xfrm rot="16200000">
            <a:off x="1437214" y="3943041"/>
            <a:ext cx="609517" cy="37119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947521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200780" y="3284984"/>
            <a:ext cx="2835716" cy="2448272"/>
          </a:xfrm>
        </p:spPr>
        <p:txBody>
          <a:bodyPr>
            <a:normAutofit/>
          </a:bodyPr>
          <a:lstStyle/>
          <a:p>
            <a:pPr>
              <a:buFont typeface="Wingdings" pitchFamily="2" charset="2"/>
              <a:buChar char="Ø"/>
            </a:pPr>
            <a:r>
              <a:rPr lang="ru-RU" dirty="0" smtClean="0"/>
              <a:t>Для подтверждения выбранного контакта нажмите кнопку </a:t>
            </a:r>
            <a:r>
              <a:rPr lang="en-US" dirty="0" smtClean="0"/>
              <a:t>[</a:t>
            </a:r>
            <a:r>
              <a:rPr lang="ru-RU" b="1" dirty="0" smtClean="0"/>
              <a:t>ОК</a:t>
            </a:r>
            <a:r>
              <a:rPr lang="en-US" dirty="0" smtClean="0"/>
              <a:t>]</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Работа с электронной почтой</a:t>
            </a:r>
            <a:r>
              <a:rPr lang="ru-RU" sz="2400" dirty="0">
                <a:solidFill>
                  <a:srgbClr val="FFFF00"/>
                </a:solidFill>
                <a:effectLst>
                  <a:outerShdw blurRad="38100" dist="38100" dir="2700000" algn="tl">
                    <a:srgbClr val="000000">
                      <a:alpha val="43137"/>
                    </a:srgbClr>
                  </a:outerShdw>
                </a:effectLst>
              </a:rPr>
              <a:t> – использование адресной книги</a:t>
            </a: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00" y="2469600"/>
            <a:ext cx="5834306" cy="4247886"/>
          </a:xfrm>
          <a:prstGeom prst="rect">
            <a:avLst/>
          </a:prstGeom>
        </p:spPr>
      </p:pic>
      <p:sp>
        <p:nvSpPr>
          <p:cNvPr id="7" name="Стрелка вправо 6"/>
          <p:cNvSpPr/>
          <p:nvPr/>
        </p:nvSpPr>
        <p:spPr>
          <a:xfrm rot="5400000">
            <a:off x="4945742" y="5758109"/>
            <a:ext cx="609517" cy="3711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696350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300192" y="3140968"/>
            <a:ext cx="2835716" cy="3240360"/>
          </a:xfrm>
        </p:spPr>
        <p:txBody>
          <a:bodyPr>
            <a:normAutofit/>
          </a:bodyPr>
          <a:lstStyle/>
          <a:p>
            <a:pPr>
              <a:buFont typeface="Wingdings" pitchFamily="2" charset="2"/>
              <a:buChar char="Ø"/>
            </a:pPr>
            <a:r>
              <a:rPr lang="ru-RU" dirty="0" smtClean="0"/>
              <a:t>Пример сообщения электронной почты, адресат которого внесен с помощью «Адресной книги»</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Работа с электронной почтой</a:t>
            </a:r>
            <a:r>
              <a:rPr lang="ru-RU" sz="2400" dirty="0">
                <a:solidFill>
                  <a:srgbClr val="FFFF00"/>
                </a:solidFill>
                <a:effectLst>
                  <a:outerShdw blurRad="38100" dist="38100" dir="2700000" algn="tl">
                    <a:srgbClr val="000000">
                      <a:alpha val="43137"/>
                    </a:srgbClr>
                  </a:outerShdw>
                </a:effectLst>
              </a:rPr>
              <a:t> – </a:t>
            </a:r>
            <a:r>
              <a:rPr lang="ru-RU" sz="2400" dirty="0" smtClean="0">
                <a:solidFill>
                  <a:srgbClr val="FFFF00"/>
                </a:solidFill>
                <a:effectLst>
                  <a:outerShdw blurRad="38100" dist="38100" dir="2700000" algn="tl">
                    <a:srgbClr val="000000">
                      <a:alpha val="43137"/>
                    </a:srgbClr>
                  </a:outerShdw>
                </a:effectLst>
              </a:rPr>
              <a:t>контакты</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067" y="1628800"/>
            <a:ext cx="6064910" cy="5009042"/>
          </a:xfrm>
          <a:prstGeom prst="rect">
            <a:avLst/>
          </a:prstGeom>
        </p:spPr>
      </p:pic>
    </p:spTree>
    <p:extLst>
      <p:ext uri="{BB962C8B-B14F-4D97-AF65-F5344CB8AC3E}">
        <p14:creationId xmlns:p14="http://schemas.microsoft.com/office/powerpoint/2010/main" val="24897791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636912"/>
            <a:ext cx="8640960" cy="4032448"/>
          </a:xfrm>
        </p:spPr>
        <p:txBody>
          <a:bodyPr>
            <a:normAutofit fontScale="92500" lnSpcReduction="10000"/>
          </a:bodyPr>
          <a:lstStyle/>
          <a:p>
            <a:pPr>
              <a:buFont typeface="Wingdings" pitchFamily="2" charset="2"/>
              <a:buChar char="Ø"/>
            </a:pPr>
            <a:r>
              <a:rPr lang="ru-RU" dirty="0" smtClean="0"/>
              <a:t>Для организации совместной работы нескольких пользователей имеется возможность предоставить доступ пользователю </a:t>
            </a:r>
            <a:r>
              <a:rPr lang="ru-RU" b="1" dirty="0" smtClean="0"/>
              <a:t>А</a:t>
            </a:r>
            <a:r>
              <a:rPr lang="ru-RU" dirty="0" smtClean="0"/>
              <a:t> к почтовому ящику пользователя </a:t>
            </a:r>
            <a:r>
              <a:rPr lang="ru-RU" b="1" dirty="0" smtClean="0"/>
              <a:t>Б</a:t>
            </a:r>
            <a:r>
              <a:rPr lang="ru-RU" dirty="0" smtClean="0"/>
              <a:t>.</a:t>
            </a:r>
            <a:br>
              <a:rPr lang="ru-RU" dirty="0" smtClean="0"/>
            </a:br>
            <a:r>
              <a:rPr lang="ru-RU" dirty="0" smtClean="0"/>
              <a:t/>
            </a:r>
            <a:br>
              <a:rPr lang="ru-RU" dirty="0" smtClean="0"/>
            </a:br>
            <a:r>
              <a:rPr lang="ru-RU" dirty="0" smtClean="0"/>
              <a:t>Например: Депутат (пользователь </a:t>
            </a:r>
            <a:r>
              <a:rPr lang="ru-RU" b="1" dirty="0" smtClean="0"/>
              <a:t>А</a:t>
            </a:r>
            <a:r>
              <a:rPr lang="ru-RU" dirty="0" smtClean="0"/>
              <a:t>) назначает своего помощника (пользователь </a:t>
            </a:r>
            <a:r>
              <a:rPr lang="ru-RU" b="1" dirty="0" smtClean="0"/>
              <a:t>Б</a:t>
            </a:r>
            <a:r>
              <a:rPr lang="ru-RU" dirty="0" smtClean="0"/>
              <a:t>) ответственным за просмотр корреспонденции, поступившей в электронный почтовый ящик депутата.</a:t>
            </a:r>
            <a:br>
              <a:rPr lang="ru-RU" dirty="0" smtClean="0"/>
            </a:br>
            <a:r>
              <a:rPr lang="ru-RU" dirty="0" smtClean="0"/>
              <a:t/>
            </a:r>
            <a:br>
              <a:rPr lang="ru-RU" dirty="0" smtClean="0"/>
            </a:br>
            <a:r>
              <a:rPr lang="ru-RU" dirty="0" smtClean="0"/>
              <a:t/>
            </a:r>
            <a:br>
              <a:rPr lang="ru-RU" dirty="0" smtClean="0"/>
            </a:br>
            <a:r>
              <a:rPr lang="ru-RU" b="1" dirty="0" smtClean="0"/>
              <a:t>ВНИМАНИЕ</a:t>
            </a:r>
            <a:r>
              <a:rPr lang="ru-RU" dirty="0" smtClean="0"/>
              <a:t>: доступ в почтовый ящик другого пользователя и равнозначно доступ к папке </a:t>
            </a:r>
            <a:r>
              <a:rPr lang="en-US" dirty="0" smtClean="0"/>
              <a:t>“</a:t>
            </a:r>
            <a:r>
              <a:rPr lang="ru-RU" dirty="0" smtClean="0"/>
              <a:t>Входящие</a:t>
            </a:r>
            <a:r>
              <a:rPr lang="en-US" dirty="0" smtClean="0"/>
              <a:t>”</a:t>
            </a:r>
            <a:r>
              <a:rPr lang="ru-RU" dirty="0" smtClean="0"/>
              <a:t> другого пользователя</a:t>
            </a:r>
            <a:r>
              <a:rPr lang="en-US" dirty="0" smtClean="0"/>
              <a:t> </a:t>
            </a:r>
            <a:r>
              <a:rPr lang="ru-RU" dirty="0" smtClean="0"/>
              <a:t>возможен только после назначения сотрудником ИАУ соответствующих прав для пользователей почтовой системы!</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Доступ в почтовый ящик другого пользователя</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26073308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457062" y="2708920"/>
            <a:ext cx="2678846" cy="3905701"/>
          </a:xfrm>
        </p:spPr>
        <p:txBody>
          <a:bodyPr>
            <a:normAutofit/>
          </a:bodyPr>
          <a:lstStyle/>
          <a:p>
            <a:pPr>
              <a:buFont typeface="Wingdings" pitchFamily="2" charset="2"/>
              <a:buChar char="Ø"/>
            </a:pPr>
            <a:r>
              <a:rPr lang="ru-RU" dirty="0" smtClean="0"/>
              <a:t>Для просмотра ящика электронной почты другого пользователя нажмите кнопку </a:t>
            </a:r>
            <a:r>
              <a:rPr lang="en-US" dirty="0" smtClean="0"/>
              <a:t>[</a:t>
            </a:r>
            <a:r>
              <a:rPr lang="ru-RU" b="1" dirty="0" smtClean="0"/>
              <a:t>Пользователь</a:t>
            </a:r>
            <a:r>
              <a:rPr lang="en-US" dirty="0" smtClean="0"/>
              <a:t>]</a:t>
            </a:r>
            <a:r>
              <a:rPr lang="ru-RU" dirty="0" smtClean="0"/>
              <a:t/>
            </a:r>
            <a:br>
              <a:rPr lang="ru-RU" dirty="0" smtClean="0"/>
            </a:br>
            <a:r>
              <a:rPr lang="ru-RU" dirty="0" smtClean="0"/>
              <a:t>на верхней панели основного окна</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Доступ в почтовый ящик другого пользователя</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69" y="1507086"/>
            <a:ext cx="6216693" cy="5233766"/>
          </a:xfrm>
          <a:prstGeom prst="rect">
            <a:avLst/>
          </a:prstGeom>
        </p:spPr>
      </p:pic>
      <p:sp>
        <p:nvSpPr>
          <p:cNvPr id="7" name="Стрелка вправо 6"/>
          <p:cNvSpPr/>
          <p:nvPr/>
        </p:nvSpPr>
        <p:spPr>
          <a:xfrm rot="16200000">
            <a:off x="5616343" y="2552751"/>
            <a:ext cx="609517" cy="3711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5489054" y="2106372"/>
            <a:ext cx="864096" cy="288032"/>
          </a:xfrm>
          <a:prstGeom prst="round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46754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65994" y="1916832"/>
            <a:ext cx="7408333" cy="753533"/>
          </a:xfrm>
        </p:spPr>
        <p:txBody>
          <a:bodyPr>
            <a:normAutofit lnSpcReduction="10000"/>
          </a:bodyPr>
          <a:lstStyle/>
          <a:p>
            <a:pPr algn="ctr">
              <a:buFont typeface="Wingdings" pitchFamily="2" charset="2"/>
              <a:buChar char="Ø"/>
            </a:pPr>
            <a:r>
              <a:rPr lang="ru-RU" dirty="0" smtClean="0"/>
              <a:t>Нажмите на ссылку «Корневой сертификат» (выделена желтым)</a:t>
            </a:r>
          </a:p>
          <a:p>
            <a:pPr marL="0" indent="0">
              <a:buNone/>
            </a:pPr>
            <a:endParaRPr lang="ru-RU" dirty="0">
              <a:latin typeface="Arial" pitchFamily="34" charset="0"/>
              <a:cs typeface="Arial" pitchFamily="34" charset="0"/>
            </a:endParaRPr>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Выполнение первоначальной настройки</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7" name="Рисунок 6"/>
          <p:cNvPicPr>
            <a:picLocks noChangeAspect="1"/>
          </p:cNvPicPr>
          <p:nvPr/>
        </p:nvPicPr>
        <p:blipFill rotWithShape="1">
          <a:blip r:embed="rId2">
            <a:extLst>
              <a:ext uri="{28A0092B-C50C-407E-A947-70E740481C1C}">
                <a14:useLocalDpi xmlns:a14="http://schemas.microsoft.com/office/drawing/2010/main" val="0"/>
              </a:ext>
            </a:extLst>
          </a:blip>
          <a:srcRect b="28680"/>
          <a:stretch/>
        </p:blipFill>
        <p:spPr>
          <a:xfrm>
            <a:off x="1420906" y="2735188"/>
            <a:ext cx="6754984" cy="3862164"/>
          </a:xfrm>
          <a:prstGeom prst="rect">
            <a:avLst/>
          </a:prstGeom>
        </p:spPr>
      </p:pic>
    </p:spTree>
    <p:extLst>
      <p:ext uri="{BB962C8B-B14F-4D97-AF65-F5344CB8AC3E}">
        <p14:creationId xmlns:p14="http://schemas.microsoft.com/office/powerpoint/2010/main" val="3225386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445126" y="3645024"/>
            <a:ext cx="2690781" cy="1656184"/>
          </a:xfrm>
        </p:spPr>
        <p:txBody>
          <a:bodyPr>
            <a:normAutofit/>
          </a:bodyPr>
          <a:lstStyle/>
          <a:p>
            <a:pPr>
              <a:buFont typeface="Wingdings" pitchFamily="2" charset="2"/>
              <a:buChar char="Ø"/>
            </a:pPr>
            <a:r>
              <a:rPr lang="ru-RU" dirty="0" smtClean="0"/>
              <a:t>Появится окно открытия ящика другого пользователя</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Доступ в почтовый ящик другого пользователя</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00" y="1508400"/>
            <a:ext cx="6203927" cy="5233766"/>
          </a:xfrm>
          <a:prstGeom prst="rect">
            <a:avLst/>
          </a:prstGeom>
        </p:spPr>
      </p:pic>
      <p:sp>
        <p:nvSpPr>
          <p:cNvPr id="7" name="Скругленный прямоугольник 6"/>
          <p:cNvSpPr/>
          <p:nvPr/>
        </p:nvSpPr>
        <p:spPr>
          <a:xfrm>
            <a:off x="4139952" y="2276872"/>
            <a:ext cx="2233167" cy="792088"/>
          </a:xfrm>
          <a:prstGeom prst="roundRect">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rot="16200000">
            <a:off x="4951776" y="3221917"/>
            <a:ext cx="609517" cy="3711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863690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852936"/>
            <a:ext cx="8640960" cy="1008112"/>
          </a:xfrm>
        </p:spPr>
        <p:txBody>
          <a:bodyPr>
            <a:normAutofit/>
          </a:bodyPr>
          <a:lstStyle/>
          <a:p>
            <a:pPr>
              <a:buFont typeface="Wingdings" pitchFamily="2" charset="2"/>
              <a:buChar char="Ø"/>
            </a:pPr>
            <a:r>
              <a:rPr lang="ru-RU" dirty="0" smtClean="0"/>
              <a:t>Наберите часть имени пользователя и нажмите кнопку </a:t>
            </a:r>
            <a:r>
              <a:rPr lang="en-US" dirty="0" smtClean="0"/>
              <a:t>[</a:t>
            </a:r>
            <a:r>
              <a:rPr lang="ru-RU" b="1" dirty="0" smtClean="0"/>
              <a:t>Открыть…</a:t>
            </a:r>
            <a:r>
              <a:rPr lang="en-US" dirty="0" smtClean="0"/>
              <a:t>]</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Доступ в почтовый ящик другого пользователя</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4005064"/>
            <a:ext cx="5318029" cy="2088232"/>
          </a:xfrm>
          <a:prstGeom prst="rect">
            <a:avLst/>
          </a:prstGeom>
        </p:spPr>
      </p:pic>
      <p:sp>
        <p:nvSpPr>
          <p:cNvPr id="7" name="Стрелка вправо 6"/>
          <p:cNvSpPr/>
          <p:nvPr/>
        </p:nvSpPr>
        <p:spPr>
          <a:xfrm rot="10800000">
            <a:off x="6745899" y="5229200"/>
            <a:ext cx="887605" cy="44319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5218337" y="5177981"/>
            <a:ext cx="1482957" cy="545635"/>
          </a:xfrm>
          <a:prstGeom prst="roundRect">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013517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004048" y="2564904"/>
            <a:ext cx="3915836" cy="4032448"/>
          </a:xfrm>
        </p:spPr>
        <p:txBody>
          <a:bodyPr>
            <a:normAutofit fontScale="92500" lnSpcReduction="10000"/>
          </a:bodyPr>
          <a:lstStyle/>
          <a:p>
            <a:pPr>
              <a:buFont typeface="Wingdings" pitchFamily="2" charset="2"/>
              <a:buChar char="Ø"/>
            </a:pPr>
            <a:r>
              <a:rPr lang="ru-RU" dirty="0" smtClean="0"/>
              <a:t>В случае, если с введенной вами частью имени пользователя совпадает несколько адресов электронной почты, будет выведено диалоговое окно выбора имени пользователя из списка, как на картинке слева. Выберите нужного пользователя, щелкнув по его имени левой клавишей мыши.</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Доступ в почтовый ящик другого пользователя</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82" y="2564904"/>
            <a:ext cx="4607371" cy="3908037"/>
          </a:xfrm>
          <a:prstGeom prst="rect">
            <a:avLst/>
          </a:prstGeom>
        </p:spPr>
      </p:pic>
      <p:cxnSp>
        <p:nvCxnSpPr>
          <p:cNvPr id="7" name="Прямая соединительная линия 6"/>
          <p:cNvCxnSpPr/>
          <p:nvPr/>
        </p:nvCxnSpPr>
        <p:spPr>
          <a:xfrm>
            <a:off x="899592" y="4325503"/>
            <a:ext cx="26642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Стрелка вправо 7"/>
          <p:cNvSpPr/>
          <p:nvPr/>
        </p:nvSpPr>
        <p:spPr>
          <a:xfrm rot="16200000">
            <a:off x="1595456" y="4484267"/>
            <a:ext cx="609517" cy="37119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428962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852936"/>
            <a:ext cx="8640960" cy="936104"/>
          </a:xfrm>
        </p:spPr>
        <p:txBody>
          <a:bodyPr>
            <a:normAutofit/>
          </a:bodyPr>
          <a:lstStyle/>
          <a:p>
            <a:pPr>
              <a:buFont typeface="Wingdings" pitchFamily="2" charset="2"/>
              <a:buChar char="Ø"/>
            </a:pPr>
            <a:r>
              <a:rPr lang="ru-RU" dirty="0" smtClean="0"/>
              <a:t>Для начала просмотра ящика другого пользователя нажмите кнопку </a:t>
            </a:r>
            <a:r>
              <a:rPr lang="en-US" dirty="0" smtClean="0"/>
              <a:t>[</a:t>
            </a:r>
            <a:r>
              <a:rPr lang="ru-RU" b="1" dirty="0" smtClean="0"/>
              <a:t>Открыть…</a:t>
            </a:r>
            <a:r>
              <a:rPr lang="en-US" dirty="0" smtClean="0"/>
              <a:t>]</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Доступ в почтовый ящик другого пользователя</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963" y="4221088"/>
            <a:ext cx="4281039" cy="1690524"/>
          </a:xfrm>
          <a:prstGeom prst="rect">
            <a:avLst/>
          </a:prstGeom>
        </p:spPr>
      </p:pic>
      <p:sp>
        <p:nvSpPr>
          <p:cNvPr id="9" name="Стрелка вправо 8"/>
          <p:cNvSpPr/>
          <p:nvPr/>
        </p:nvSpPr>
        <p:spPr>
          <a:xfrm rot="10800000">
            <a:off x="6352756" y="5238840"/>
            <a:ext cx="887605" cy="44319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4825194" y="5187621"/>
            <a:ext cx="1482957" cy="545635"/>
          </a:xfrm>
          <a:prstGeom prst="roundRect">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049503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453219" y="3501008"/>
            <a:ext cx="2690781" cy="1656184"/>
          </a:xfrm>
        </p:spPr>
        <p:txBody>
          <a:bodyPr>
            <a:normAutofit/>
          </a:bodyPr>
          <a:lstStyle/>
          <a:p>
            <a:pPr>
              <a:buFont typeface="Wingdings" pitchFamily="2" charset="2"/>
              <a:buChar char="Ø"/>
            </a:pPr>
            <a:r>
              <a:rPr lang="ru-RU" dirty="0" smtClean="0"/>
              <a:t>Пример доступа в почтовый ящик другого пользователя</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Доступ в почтовый ящик другого пользователя</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00" y="1508400"/>
            <a:ext cx="6203927" cy="5233766"/>
          </a:xfrm>
          <a:prstGeom prst="rect">
            <a:avLst/>
          </a:prstGeom>
        </p:spPr>
      </p:pic>
      <p:sp>
        <p:nvSpPr>
          <p:cNvPr id="7" name="Стрелка вправо 6"/>
          <p:cNvSpPr/>
          <p:nvPr/>
        </p:nvSpPr>
        <p:spPr>
          <a:xfrm rot="16200000">
            <a:off x="5491377" y="2578606"/>
            <a:ext cx="609517" cy="37119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5364088" y="2132227"/>
            <a:ext cx="864096" cy="288032"/>
          </a:xfrm>
          <a:prstGeom prst="roundRect">
            <a:avLst/>
          </a:prstGeom>
          <a:solidFill>
            <a:schemeClr val="accent1">
              <a:alpha val="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330962" y="3205542"/>
            <a:ext cx="864096" cy="216024"/>
          </a:xfrm>
          <a:prstGeom prst="roundRect">
            <a:avLst/>
          </a:prstGeom>
          <a:solidFill>
            <a:schemeClr val="accent1">
              <a:alpha val="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rot="10800000">
            <a:off x="1259632" y="3127958"/>
            <a:ext cx="609517" cy="37119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880462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445126" y="2492896"/>
            <a:ext cx="2690781" cy="4464496"/>
          </a:xfrm>
        </p:spPr>
        <p:txBody>
          <a:bodyPr>
            <a:normAutofit lnSpcReduction="10000"/>
          </a:bodyPr>
          <a:lstStyle/>
          <a:p>
            <a:pPr>
              <a:buFont typeface="Wingdings" pitchFamily="2" charset="2"/>
              <a:buChar char="Ø"/>
            </a:pPr>
            <a:r>
              <a:rPr lang="ru-RU" dirty="0" smtClean="0"/>
              <a:t>Для «привязки» папки </a:t>
            </a:r>
            <a:r>
              <a:rPr lang="ru-RU" b="1" dirty="0" smtClean="0"/>
              <a:t>Входящие</a:t>
            </a:r>
            <a:r>
              <a:rPr lang="ru-RU" dirty="0" smtClean="0"/>
              <a:t> другого пользователя необходимо щелкнуть </a:t>
            </a:r>
            <a:r>
              <a:rPr lang="ru-RU" i="1" dirty="0" smtClean="0"/>
              <a:t>правой</a:t>
            </a:r>
            <a:r>
              <a:rPr lang="ru-RU" dirty="0" smtClean="0"/>
              <a:t> клавишей мыши по объекту почтового ящика как на картинке слева</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Доступ в почтовый ящик другого пользователя (привязка Входящие)</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00" y="1508400"/>
            <a:ext cx="6203927" cy="5233766"/>
          </a:xfrm>
          <a:prstGeom prst="rect">
            <a:avLst/>
          </a:prstGeom>
        </p:spPr>
      </p:pic>
      <p:sp>
        <p:nvSpPr>
          <p:cNvPr id="7" name="Стрелка вправо 6"/>
          <p:cNvSpPr/>
          <p:nvPr/>
        </p:nvSpPr>
        <p:spPr>
          <a:xfrm rot="10800000">
            <a:off x="1469306" y="3156193"/>
            <a:ext cx="695768" cy="3240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241201" y="3207401"/>
            <a:ext cx="1162448" cy="221598"/>
          </a:xfrm>
          <a:prstGeom prst="roundRect">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304788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445126" y="2492896"/>
            <a:ext cx="2690781" cy="4464496"/>
          </a:xfrm>
        </p:spPr>
        <p:txBody>
          <a:bodyPr>
            <a:normAutofit/>
          </a:bodyPr>
          <a:lstStyle/>
          <a:p>
            <a:pPr>
              <a:buFont typeface="Wingdings" pitchFamily="2" charset="2"/>
              <a:buChar char="Ø"/>
            </a:pPr>
            <a:r>
              <a:rPr lang="ru-RU" dirty="0" smtClean="0"/>
              <a:t>В появившемся диалоговом окне выбрать пункт «</a:t>
            </a:r>
            <a:r>
              <a:rPr lang="ru-RU" i="1" dirty="0" smtClean="0"/>
              <a:t>Открыть папку </a:t>
            </a:r>
            <a:r>
              <a:rPr lang="en-US" i="1" dirty="0" smtClean="0"/>
              <a:t>“</a:t>
            </a:r>
            <a:r>
              <a:rPr lang="ru-RU" i="1" dirty="0" smtClean="0"/>
              <a:t>Входящие</a:t>
            </a:r>
            <a:r>
              <a:rPr lang="en-US" i="1" dirty="0" smtClean="0"/>
              <a:t>“ </a:t>
            </a:r>
            <a:r>
              <a:rPr lang="ru-RU" i="1" dirty="0" smtClean="0"/>
              <a:t>другого пользователя</a:t>
            </a:r>
            <a:r>
              <a:rPr lang="ru-RU" dirty="0" smtClean="0"/>
              <a:t>» как на картинке слева</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Доступ в почтовый ящик другого пользователя (привязка Входящие)</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00" y="1508400"/>
            <a:ext cx="6223075" cy="5233766"/>
          </a:xfrm>
          <a:prstGeom prst="rect">
            <a:avLst/>
          </a:prstGeom>
        </p:spPr>
      </p:pic>
      <p:sp>
        <p:nvSpPr>
          <p:cNvPr id="9" name="Стрелка вправо 8"/>
          <p:cNvSpPr/>
          <p:nvPr/>
        </p:nvSpPr>
        <p:spPr>
          <a:xfrm rot="10800000">
            <a:off x="3310695" y="3501601"/>
            <a:ext cx="695768" cy="3240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1080778" y="3552809"/>
            <a:ext cx="2152811" cy="221598"/>
          </a:xfrm>
          <a:prstGeom prst="roundRect">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048612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445126" y="3140968"/>
            <a:ext cx="2690781" cy="3096344"/>
          </a:xfrm>
        </p:spPr>
        <p:txBody>
          <a:bodyPr>
            <a:normAutofit/>
          </a:bodyPr>
          <a:lstStyle/>
          <a:p>
            <a:pPr>
              <a:buFont typeface="Wingdings" pitchFamily="2" charset="2"/>
              <a:buChar char="Ø"/>
            </a:pPr>
            <a:r>
              <a:rPr lang="ru-RU" dirty="0" smtClean="0"/>
              <a:t>Появится окно «</a:t>
            </a:r>
            <a:r>
              <a:rPr lang="ru-RU" i="1" dirty="0" smtClean="0"/>
              <a:t>Открыть папку </a:t>
            </a:r>
            <a:r>
              <a:rPr lang="en-US" i="1" dirty="0" smtClean="0"/>
              <a:t>“</a:t>
            </a:r>
            <a:r>
              <a:rPr lang="ru-RU" i="1" dirty="0" smtClean="0"/>
              <a:t>Входящие</a:t>
            </a:r>
            <a:r>
              <a:rPr lang="en-US" i="1" dirty="0" smtClean="0"/>
              <a:t>“ </a:t>
            </a:r>
            <a:r>
              <a:rPr lang="ru-RU" i="1" dirty="0" smtClean="0"/>
              <a:t>другого пользователя</a:t>
            </a:r>
            <a:r>
              <a:rPr lang="ru-RU" dirty="0" smtClean="0"/>
              <a:t>» как на картинке слева</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Доступ в почтовый ящик другого пользователя (привязка Входящие)</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00" y="1508400"/>
            <a:ext cx="6210310" cy="5233766"/>
          </a:xfrm>
          <a:prstGeom prst="rect">
            <a:avLst/>
          </a:prstGeom>
        </p:spPr>
      </p:pic>
    </p:spTree>
    <p:extLst>
      <p:ext uri="{BB962C8B-B14F-4D97-AF65-F5344CB8AC3E}">
        <p14:creationId xmlns:p14="http://schemas.microsoft.com/office/powerpoint/2010/main" val="38233266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2996952"/>
            <a:ext cx="8784976" cy="1152128"/>
          </a:xfrm>
        </p:spPr>
        <p:txBody>
          <a:bodyPr>
            <a:normAutofit lnSpcReduction="10000"/>
          </a:bodyPr>
          <a:lstStyle/>
          <a:p>
            <a:pPr>
              <a:buFont typeface="Wingdings" pitchFamily="2" charset="2"/>
              <a:buChar char="Ø"/>
            </a:pPr>
            <a:r>
              <a:rPr lang="ru-RU" dirty="0" smtClean="0"/>
              <a:t>В окне «</a:t>
            </a:r>
            <a:r>
              <a:rPr lang="ru-RU" i="1" dirty="0" smtClean="0"/>
              <a:t>Открыть папку </a:t>
            </a:r>
            <a:r>
              <a:rPr lang="en-US" i="1" dirty="0" smtClean="0"/>
              <a:t>“</a:t>
            </a:r>
            <a:r>
              <a:rPr lang="ru-RU" i="1" dirty="0" smtClean="0"/>
              <a:t>Входящие</a:t>
            </a:r>
            <a:r>
              <a:rPr lang="en-US" i="1" dirty="0" smtClean="0"/>
              <a:t>“ </a:t>
            </a:r>
            <a:r>
              <a:rPr lang="ru-RU" i="1" dirty="0" smtClean="0"/>
              <a:t>другого пользователя</a:t>
            </a:r>
            <a:r>
              <a:rPr lang="ru-RU" dirty="0" smtClean="0"/>
              <a:t>» нажать кнопку </a:t>
            </a:r>
            <a:r>
              <a:rPr lang="en-US" dirty="0" smtClean="0"/>
              <a:t>[</a:t>
            </a:r>
            <a:r>
              <a:rPr lang="ru-RU" b="1" dirty="0" smtClean="0"/>
              <a:t>Имя…</a:t>
            </a:r>
            <a:r>
              <a:rPr lang="en-US" dirty="0" smtClean="0"/>
              <a:t>]</a:t>
            </a:r>
            <a:r>
              <a:rPr lang="ru-RU" dirty="0" smtClean="0"/>
              <a:t> и выбрать пользователя из </a:t>
            </a:r>
            <a:r>
              <a:rPr lang="en-US" dirty="0" smtClean="0"/>
              <a:t>“</a:t>
            </a:r>
            <a:r>
              <a:rPr lang="ru-RU" dirty="0" smtClean="0"/>
              <a:t>Адресной книги</a:t>
            </a:r>
            <a:r>
              <a:rPr lang="en-US" dirty="0" smtClean="0"/>
              <a:t>”</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Доступ в почтовый ящик другого пользователя (привязка Входящие)</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643" y="4509120"/>
            <a:ext cx="5113680" cy="1752916"/>
          </a:xfrm>
          <a:prstGeom prst="rect">
            <a:avLst/>
          </a:prstGeom>
        </p:spPr>
      </p:pic>
      <p:sp>
        <p:nvSpPr>
          <p:cNvPr id="7" name="Стрелка вправо 6"/>
          <p:cNvSpPr/>
          <p:nvPr/>
        </p:nvSpPr>
        <p:spPr>
          <a:xfrm rot="10800000">
            <a:off x="3278667" y="4966023"/>
            <a:ext cx="887605" cy="44319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2215706" y="4914803"/>
            <a:ext cx="936104" cy="545635"/>
          </a:xfrm>
          <a:prstGeom prst="roundRect">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943834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835697" y="2852936"/>
            <a:ext cx="5544615" cy="1512168"/>
          </a:xfrm>
        </p:spPr>
        <p:txBody>
          <a:bodyPr>
            <a:normAutofit fontScale="92500"/>
          </a:bodyPr>
          <a:lstStyle/>
          <a:p>
            <a:pPr>
              <a:buFont typeface="Wingdings" pitchFamily="2" charset="2"/>
              <a:buChar char="Ø"/>
            </a:pPr>
            <a:r>
              <a:rPr lang="ru-RU" dirty="0" smtClean="0"/>
              <a:t>Или наберите </a:t>
            </a:r>
            <a:r>
              <a:rPr lang="ru-RU" dirty="0"/>
              <a:t>часть имени </a:t>
            </a:r>
            <a:r>
              <a:rPr lang="ru-RU" dirty="0" smtClean="0"/>
              <a:t>пользователя</a:t>
            </a:r>
            <a:br>
              <a:rPr lang="ru-RU" dirty="0" smtClean="0"/>
            </a:br>
            <a:r>
              <a:rPr lang="ru-RU" dirty="0" smtClean="0"/>
              <a:t>(показано красной стрелкой)</a:t>
            </a:r>
            <a:br>
              <a:rPr lang="ru-RU" dirty="0" smtClean="0"/>
            </a:br>
            <a:r>
              <a:rPr lang="ru-RU" dirty="0" smtClean="0"/>
              <a:t>и </a:t>
            </a:r>
            <a:r>
              <a:rPr lang="ru-RU" dirty="0"/>
              <a:t>нажмите </a:t>
            </a:r>
            <a:r>
              <a:rPr lang="ru-RU" dirty="0" smtClean="0"/>
              <a:t>кнопку </a:t>
            </a:r>
            <a:r>
              <a:rPr lang="en-US" dirty="0" smtClean="0"/>
              <a:t>[</a:t>
            </a:r>
            <a:r>
              <a:rPr lang="ru-RU" b="1" dirty="0" smtClean="0"/>
              <a:t>ОК</a:t>
            </a:r>
            <a:r>
              <a:rPr lang="en-US" dirty="0" smtClean="0"/>
              <a:t>]</a:t>
            </a:r>
            <a:r>
              <a:rPr lang="ru-RU" dirty="0"/>
              <a:t/>
            </a:r>
            <a:br>
              <a:rPr lang="ru-RU" dirty="0"/>
            </a:br>
            <a:r>
              <a:rPr lang="ru-RU" dirty="0" smtClean="0"/>
              <a:t>(показано зеленой стрелкой)</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Доступ в почтовый ящик другого пользователя (привязка Входящие)</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869" y="4433472"/>
            <a:ext cx="5075228" cy="1731832"/>
          </a:xfrm>
          <a:prstGeom prst="rect">
            <a:avLst/>
          </a:prstGeom>
        </p:spPr>
      </p:pic>
      <p:sp>
        <p:nvSpPr>
          <p:cNvPr id="7" name="Стрелка вправо 6"/>
          <p:cNvSpPr/>
          <p:nvPr/>
        </p:nvSpPr>
        <p:spPr>
          <a:xfrm rot="10800000">
            <a:off x="4107925" y="4971080"/>
            <a:ext cx="887605" cy="3329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3044964" y="4932596"/>
            <a:ext cx="936104" cy="409944"/>
          </a:xfrm>
          <a:prstGeom prst="roundRect">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p:cNvSpPr/>
          <p:nvPr/>
        </p:nvSpPr>
        <p:spPr>
          <a:xfrm rot="16200000">
            <a:off x="5424124" y="6053229"/>
            <a:ext cx="535435" cy="36747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45898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3107515"/>
            <a:ext cx="2880320" cy="3129797"/>
          </a:xfrm>
        </p:spPr>
        <p:txBody>
          <a:bodyPr/>
          <a:lstStyle/>
          <a:p>
            <a:pPr>
              <a:buFont typeface="Wingdings" pitchFamily="2" charset="2"/>
              <a:buChar char="Ø"/>
            </a:pPr>
            <a:r>
              <a:rPr lang="ru-RU" dirty="0" smtClean="0"/>
              <a:t>В появившемся диалоговом окне «</a:t>
            </a:r>
            <a:r>
              <a:rPr lang="ru-RU" i="1" dirty="0" smtClean="0"/>
              <a:t>Загрузка файла – предупреждение системы безопасности</a:t>
            </a:r>
            <a:r>
              <a:rPr lang="ru-RU" dirty="0" smtClean="0"/>
              <a:t>» нажмите кнопку </a:t>
            </a:r>
            <a:r>
              <a:rPr lang="en-US" dirty="0"/>
              <a:t>[</a:t>
            </a:r>
            <a:r>
              <a:rPr lang="ru-RU" b="1" dirty="0" smtClean="0"/>
              <a:t>Открыть</a:t>
            </a:r>
            <a:r>
              <a:rPr lang="en-US" b="1" dirty="0" smtClean="0"/>
              <a:t>]</a:t>
            </a:r>
            <a:r>
              <a:rPr lang="ru-RU" dirty="0" smtClean="0"/>
              <a:t>:</a:t>
            </a:r>
            <a:endParaRPr lang="ru-RU" dirty="0"/>
          </a:p>
        </p:txBody>
      </p:sp>
      <p:sp>
        <p:nvSpPr>
          <p:cNvPr id="3" name="Номер слайда 2"/>
          <p:cNvSpPr>
            <a:spLocks noGrp="1"/>
          </p:cNvSpPr>
          <p:nvPr>
            <p:ph type="sldNum" sz="quarter" idx="12"/>
          </p:nvPr>
        </p:nvSpPr>
        <p:spPr/>
        <p:txBody>
          <a:bodyPr/>
          <a:lstStyle/>
          <a:p>
            <a:pPr>
              <a:defRPr/>
            </a:pPr>
            <a:fld id="{9356F33C-0A12-4ABA-A522-1BC6A3F21329}" type="slidenum">
              <a:rPr lang="ru-RU" smtClean="0">
                <a:solidFill>
                  <a:srgbClr val="000000"/>
                </a:solidFill>
              </a:rPr>
              <a:pPr>
                <a:defRPr/>
              </a:pPr>
              <a:t>6</a:t>
            </a:fld>
            <a:endParaRPr lang="ru-RU">
              <a:solidFill>
                <a:srgbClr val="000000"/>
              </a:solidFill>
            </a:endParaRPr>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Выполнение первоначальной настройки</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2708920"/>
            <a:ext cx="5216180" cy="3816425"/>
          </a:xfrm>
          <a:prstGeom prst="rect">
            <a:avLst/>
          </a:prstGeom>
        </p:spPr>
      </p:pic>
    </p:spTree>
    <p:extLst>
      <p:ext uri="{BB962C8B-B14F-4D97-AF65-F5344CB8AC3E}">
        <p14:creationId xmlns:p14="http://schemas.microsoft.com/office/powerpoint/2010/main" val="40282071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662724" y="2492896"/>
            <a:ext cx="3473183" cy="4464496"/>
          </a:xfrm>
        </p:spPr>
        <p:txBody>
          <a:bodyPr>
            <a:normAutofit fontScale="92500" lnSpcReduction="10000"/>
          </a:bodyPr>
          <a:lstStyle/>
          <a:p>
            <a:pPr>
              <a:buFont typeface="Wingdings" pitchFamily="2" charset="2"/>
              <a:buChar char="Ø"/>
            </a:pPr>
            <a:r>
              <a:rPr lang="ru-RU" dirty="0" smtClean="0"/>
              <a:t>В случае, </a:t>
            </a:r>
            <a:r>
              <a:rPr lang="ru-RU" dirty="0"/>
              <a:t>если с введенной вами частью имени пользователя совпадает несколько адресов электронной почты, будет выведено диалоговое окно выбора имени пользователя из списка, как на картинке слева. Выберите нужного </a:t>
            </a:r>
            <a:r>
              <a:rPr lang="ru-RU" dirty="0" smtClean="0"/>
              <a:t>пользователя, </a:t>
            </a:r>
            <a:r>
              <a:rPr lang="ru-RU" dirty="0"/>
              <a:t>щелкнув по его имени левой </a:t>
            </a:r>
            <a:r>
              <a:rPr lang="ru-RU" dirty="0" smtClean="0"/>
              <a:t>клавишей мыши.</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Доступ в почтовый ящик другого пользователя (привязка Входящие)</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647846"/>
            <a:ext cx="5411204" cy="3661474"/>
          </a:xfrm>
          <a:prstGeom prst="rect">
            <a:avLst/>
          </a:prstGeom>
        </p:spPr>
      </p:pic>
      <p:cxnSp>
        <p:nvCxnSpPr>
          <p:cNvPr id="9" name="Прямая соединительная линия 8"/>
          <p:cNvCxnSpPr/>
          <p:nvPr/>
        </p:nvCxnSpPr>
        <p:spPr>
          <a:xfrm>
            <a:off x="1403648" y="4077072"/>
            <a:ext cx="27363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Стрелка вправо 9"/>
          <p:cNvSpPr/>
          <p:nvPr/>
        </p:nvSpPr>
        <p:spPr>
          <a:xfrm rot="16200000">
            <a:off x="2503568" y="4240888"/>
            <a:ext cx="680479" cy="4320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108806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924944"/>
            <a:ext cx="8640960" cy="1008112"/>
          </a:xfrm>
        </p:spPr>
        <p:txBody>
          <a:bodyPr>
            <a:normAutofit/>
          </a:bodyPr>
          <a:lstStyle/>
          <a:p>
            <a:pPr>
              <a:buFont typeface="Wingdings" pitchFamily="2" charset="2"/>
              <a:buChar char="Ø"/>
            </a:pPr>
            <a:r>
              <a:rPr lang="ru-RU" dirty="0"/>
              <a:t>В окне «</a:t>
            </a:r>
            <a:r>
              <a:rPr lang="ru-RU" i="1" dirty="0"/>
              <a:t>Открыть папку </a:t>
            </a:r>
            <a:r>
              <a:rPr lang="en-US" i="1" dirty="0"/>
              <a:t>“</a:t>
            </a:r>
            <a:r>
              <a:rPr lang="ru-RU" i="1" dirty="0"/>
              <a:t>Входящие</a:t>
            </a:r>
            <a:r>
              <a:rPr lang="en-US" i="1" dirty="0"/>
              <a:t>“ </a:t>
            </a:r>
            <a:r>
              <a:rPr lang="ru-RU" i="1" dirty="0"/>
              <a:t>другого пользователя</a:t>
            </a:r>
            <a:r>
              <a:rPr lang="ru-RU" dirty="0"/>
              <a:t>» нажать кнопку </a:t>
            </a:r>
            <a:r>
              <a:rPr lang="en-US" dirty="0" smtClean="0"/>
              <a:t>[</a:t>
            </a:r>
            <a:r>
              <a:rPr lang="ru-RU" b="1" dirty="0" smtClean="0"/>
              <a:t>ОК</a:t>
            </a:r>
            <a:r>
              <a:rPr lang="en-US" dirty="0" smtClean="0"/>
              <a:t>]</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Доступ в почтовый ящик другого пользователя (привязка Входящие)</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8458" y="4221088"/>
            <a:ext cx="4974390" cy="1728192"/>
          </a:xfrm>
          <a:prstGeom prst="rect">
            <a:avLst/>
          </a:prstGeom>
        </p:spPr>
      </p:pic>
      <p:sp>
        <p:nvSpPr>
          <p:cNvPr id="7" name="Стрелка вправо 6"/>
          <p:cNvSpPr/>
          <p:nvPr/>
        </p:nvSpPr>
        <p:spPr>
          <a:xfrm rot="5400000">
            <a:off x="5346404" y="4793728"/>
            <a:ext cx="647463" cy="36627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5191218" y="5353048"/>
            <a:ext cx="936104" cy="409944"/>
          </a:xfrm>
          <a:prstGeom prst="roundRect">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552986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445126" y="3429000"/>
            <a:ext cx="2690781" cy="2232248"/>
          </a:xfrm>
        </p:spPr>
        <p:txBody>
          <a:bodyPr>
            <a:normAutofit/>
          </a:bodyPr>
          <a:lstStyle/>
          <a:p>
            <a:pPr>
              <a:buFont typeface="Wingdings" pitchFamily="2" charset="2"/>
              <a:buChar char="Ø"/>
            </a:pPr>
            <a:r>
              <a:rPr lang="ru-RU" dirty="0" smtClean="0"/>
              <a:t>Пример доступа в папку </a:t>
            </a:r>
            <a:r>
              <a:rPr lang="en-US" dirty="0" smtClean="0"/>
              <a:t>“</a:t>
            </a:r>
            <a:r>
              <a:rPr lang="ru-RU" dirty="0" smtClean="0"/>
              <a:t>Входящие</a:t>
            </a:r>
            <a:r>
              <a:rPr lang="en-US" dirty="0" smtClean="0"/>
              <a:t>”</a:t>
            </a:r>
            <a:r>
              <a:rPr lang="ru-RU" dirty="0" smtClean="0"/>
              <a:t> другого пользователя</a:t>
            </a:r>
            <a:endParaRPr lang="ru-RU" dirty="0"/>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Доступ в почтовый ящик другого пользователя (привязка Входящие)</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00" y="1508400"/>
            <a:ext cx="6216693" cy="5240148"/>
          </a:xfrm>
          <a:prstGeom prst="rect">
            <a:avLst/>
          </a:prstGeom>
        </p:spPr>
      </p:pic>
      <p:sp>
        <p:nvSpPr>
          <p:cNvPr id="9" name="Скругленный прямоугольник 8"/>
          <p:cNvSpPr/>
          <p:nvPr/>
        </p:nvSpPr>
        <p:spPr>
          <a:xfrm>
            <a:off x="303558" y="4568118"/>
            <a:ext cx="1072686" cy="301093"/>
          </a:xfrm>
          <a:prstGeom prst="roundRect">
            <a:avLst/>
          </a:prstGeom>
          <a:solidFill>
            <a:schemeClr val="accent1">
              <a:alpha val="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rot="10800000">
            <a:off x="1403648" y="4576532"/>
            <a:ext cx="609517" cy="28426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70139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3434688"/>
            <a:ext cx="3051861" cy="2082544"/>
          </a:xfrm>
        </p:spPr>
        <p:txBody>
          <a:bodyPr/>
          <a:lstStyle/>
          <a:p>
            <a:pPr>
              <a:buFont typeface="Wingdings" pitchFamily="2" charset="2"/>
              <a:buChar char="Ø"/>
            </a:pPr>
            <a:r>
              <a:rPr lang="ru-RU" dirty="0"/>
              <a:t>В </a:t>
            </a:r>
            <a:r>
              <a:rPr lang="ru-RU" dirty="0" smtClean="0"/>
              <a:t>диалоговом </a:t>
            </a:r>
            <a:r>
              <a:rPr lang="ru-RU" dirty="0"/>
              <a:t>окне </a:t>
            </a:r>
            <a:r>
              <a:rPr lang="ru-RU" dirty="0" smtClean="0"/>
              <a:t>«Б</a:t>
            </a:r>
            <a:r>
              <a:rPr lang="ru-RU" i="1" dirty="0" smtClean="0"/>
              <a:t>езопасность </a:t>
            </a:r>
            <a:r>
              <a:rPr lang="en-US" i="1" dirty="0" smtClean="0"/>
              <a:t>Internet Explorer</a:t>
            </a:r>
            <a:r>
              <a:rPr lang="ru-RU" dirty="0" smtClean="0"/>
              <a:t>» </a:t>
            </a:r>
            <a:r>
              <a:rPr lang="ru-RU" dirty="0"/>
              <a:t>нажмите кнопку </a:t>
            </a:r>
            <a:r>
              <a:rPr lang="en-US" dirty="0" smtClean="0"/>
              <a:t>[</a:t>
            </a:r>
            <a:r>
              <a:rPr lang="ru-RU" b="1" dirty="0" smtClean="0"/>
              <a:t>Разрешить</a:t>
            </a:r>
            <a:r>
              <a:rPr lang="en-US" b="1" dirty="0" smtClean="0"/>
              <a:t>]</a:t>
            </a:r>
            <a:r>
              <a:rPr lang="ru-RU" dirty="0"/>
              <a:t>:</a:t>
            </a:r>
          </a:p>
          <a:p>
            <a:endParaRPr lang="ru-RU" dirty="0"/>
          </a:p>
        </p:txBody>
      </p:sp>
      <p:sp>
        <p:nvSpPr>
          <p:cNvPr id="3" name="Номер слайда 2"/>
          <p:cNvSpPr>
            <a:spLocks noGrp="1"/>
          </p:cNvSpPr>
          <p:nvPr>
            <p:ph type="sldNum" sz="quarter" idx="12"/>
          </p:nvPr>
        </p:nvSpPr>
        <p:spPr/>
        <p:txBody>
          <a:bodyPr/>
          <a:lstStyle/>
          <a:p>
            <a:pPr>
              <a:defRPr/>
            </a:pPr>
            <a:fld id="{9356F33C-0A12-4ABA-A522-1BC6A3F21329}" type="slidenum">
              <a:rPr lang="ru-RU" smtClean="0">
                <a:solidFill>
                  <a:srgbClr val="000000"/>
                </a:solidFill>
              </a:rPr>
              <a:pPr>
                <a:defRPr/>
              </a:pPr>
              <a:t>7</a:t>
            </a:fld>
            <a:endParaRPr lang="ru-RU" dirty="0">
              <a:solidFill>
                <a:srgbClr val="000000"/>
              </a:solidFill>
            </a:endParaRPr>
          </a:p>
        </p:txBody>
      </p:sp>
      <p:sp>
        <p:nvSpPr>
          <p:cNvPr id="5"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Выполнение первоначальной настройки</a:t>
            </a:r>
            <a:endParaRPr lang="ru-RU" sz="2400" dirty="0">
              <a:solidFill>
                <a:srgbClr val="FFFF00"/>
              </a:solidFill>
              <a:effectLst>
                <a:outerShdw blurRad="38100" dist="38100" dir="2700000" algn="tl">
                  <a:srgbClr val="000000">
                    <a:alpha val="43137"/>
                  </a:srgbClr>
                </a:outerShdw>
              </a:effectLst>
            </a:endParaRPr>
          </a:p>
        </p:txBody>
      </p:sp>
      <p:sp>
        <p:nvSpPr>
          <p:cNvPr id="6"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2852936"/>
            <a:ext cx="5596050" cy="3456384"/>
          </a:xfrm>
          <a:prstGeom prst="rect">
            <a:avLst/>
          </a:prstGeom>
        </p:spPr>
      </p:pic>
    </p:spTree>
    <p:extLst>
      <p:ext uri="{BB962C8B-B14F-4D97-AF65-F5344CB8AC3E}">
        <p14:creationId xmlns:p14="http://schemas.microsoft.com/office/powerpoint/2010/main" val="2526604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355976" y="3645024"/>
            <a:ext cx="3960440" cy="1296144"/>
          </a:xfrm>
        </p:spPr>
        <p:txBody>
          <a:bodyPr/>
          <a:lstStyle/>
          <a:p>
            <a:pPr>
              <a:buFont typeface="Wingdings" pitchFamily="2" charset="2"/>
              <a:buChar char="Ø"/>
            </a:pPr>
            <a:r>
              <a:rPr lang="ru-RU" dirty="0"/>
              <a:t>В </a:t>
            </a:r>
            <a:r>
              <a:rPr lang="ru-RU" dirty="0" smtClean="0"/>
              <a:t>окне «Сертификат»</a:t>
            </a:r>
            <a:br>
              <a:rPr lang="ru-RU" dirty="0" smtClean="0"/>
            </a:br>
            <a:r>
              <a:rPr lang="ru-RU" dirty="0" smtClean="0"/>
              <a:t>нажмите кнопку</a:t>
            </a:r>
            <a:br>
              <a:rPr lang="ru-RU" dirty="0" smtClean="0"/>
            </a:br>
            <a:r>
              <a:rPr lang="en-US" dirty="0" smtClean="0"/>
              <a:t>[</a:t>
            </a:r>
            <a:r>
              <a:rPr lang="ru-RU" b="1" dirty="0" smtClean="0"/>
              <a:t>Установить сертификат</a:t>
            </a:r>
            <a:r>
              <a:rPr lang="en-US" b="1" dirty="0" smtClean="0"/>
              <a:t>]</a:t>
            </a:r>
            <a:r>
              <a:rPr lang="ru-RU" dirty="0"/>
              <a:t>:</a:t>
            </a:r>
          </a:p>
          <a:p>
            <a:pPr marL="0" indent="0">
              <a:buNone/>
            </a:pPr>
            <a:endParaRPr lang="ru-RU" dirty="0"/>
          </a:p>
        </p:txBody>
      </p:sp>
      <p:sp>
        <p:nvSpPr>
          <p:cNvPr id="6"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Выполнение первоначальной настройки</a:t>
            </a:r>
            <a:endParaRPr lang="ru-RU" sz="2400" dirty="0">
              <a:solidFill>
                <a:srgbClr val="FFFF00"/>
              </a:solidFill>
              <a:effectLst>
                <a:outerShdw blurRad="38100" dist="38100" dir="2700000" algn="tl">
                  <a:srgbClr val="000000">
                    <a:alpha val="43137"/>
                  </a:srgbClr>
                </a:outerShdw>
              </a:effectLst>
            </a:endParaRPr>
          </a:p>
        </p:txBody>
      </p:sp>
      <p:sp>
        <p:nvSpPr>
          <p:cNvPr id="7"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102952"/>
            <a:ext cx="3672408" cy="4566408"/>
          </a:xfrm>
          <a:prstGeom prst="rect">
            <a:avLst/>
          </a:prstGeom>
        </p:spPr>
      </p:pic>
    </p:spTree>
    <p:extLst>
      <p:ext uri="{BB962C8B-B14F-4D97-AF65-F5344CB8AC3E}">
        <p14:creationId xmlns:p14="http://schemas.microsoft.com/office/powerpoint/2010/main" val="282523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64088" y="3362680"/>
            <a:ext cx="3528392" cy="2514592"/>
          </a:xfrm>
        </p:spPr>
        <p:txBody>
          <a:bodyPr/>
          <a:lstStyle/>
          <a:p>
            <a:pPr>
              <a:buFont typeface="Wingdings" pitchFamily="2" charset="2"/>
              <a:buChar char="Ø"/>
            </a:pPr>
            <a:r>
              <a:rPr lang="ru-RU" dirty="0"/>
              <a:t>В появившемся диалоговом окне </a:t>
            </a:r>
            <a:r>
              <a:rPr lang="ru-RU" dirty="0" smtClean="0"/>
              <a:t>«</a:t>
            </a:r>
            <a:r>
              <a:rPr lang="ru-RU" i="1" dirty="0" smtClean="0"/>
              <a:t>Мастер импорта сертификатов</a:t>
            </a:r>
            <a:r>
              <a:rPr lang="ru-RU" dirty="0" smtClean="0"/>
              <a:t>» </a:t>
            </a:r>
            <a:r>
              <a:rPr lang="ru-RU" dirty="0"/>
              <a:t>нажмите кнопку </a:t>
            </a:r>
            <a:r>
              <a:rPr lang="en-US" dirty="0" smtClean="0"/>
              <a:t>[</a:t>
            </a:r>
            <a:r>
              <a:rPr lang="ru-RU" b="1" dirty="0" smtClean="0"/>
              <a:t>Далее</a:t>
            </a:r>
            <a:r>
              <a:rPr lang="en-US" b="1" dirty="0" smtClean="0"/>
              <a:t>]</a:t>
            </a:r>
            <a:r>
              <a:rPr lang="ru-RU" dirty="0"/>
              <a:t>:</a:t>
            </a:r>
          </a:p>
          <a:p>
            <a:pPr>
              <a:buFont typeface="Wingdings" pitchFamily="2" charset="2"/>
              <a:buChar char="Ø"/>
            </a:pP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307" y="2420888"/>
            <a:ext cx="4588733" cy="4176464"/>
          </a:xfrm>
          <a:prstGeom prst="rect">
            <a:avLst/>
          </a:prstGeom>
        </p:spPr>
      </p:pic>
      <p:sp>
        <p:nvSpPr>
          <p:cNvPr id="6" name="Заголовок 1"/>
          <p:cNvSpPr>
            <a:spLocks noGrp="1"/>
          </p:cNvSpPr>
          <p:nvPr>
            <p:ph type="title"/>
          </p:nvPr>
        </p:nvSpPr>
        <p:spPr>
          <a:xfrm>
            <a:off x="0" y="851076"/>
            <a:ext cx="9144000" cy="417684"/>
          </a:xfrm>
        </p:spPr>
        <p:txBody>
          <a:bodyPr>
            <a:normAutofit fontScale="90000"/>
          </a:bodyPr>
          <a:lstStyle/>
          <a:p>
            <a:r>
              <a:rPr lang="ru-RU" sz="2400" dirty="0" smtClean="0">
                <a:solidFill>
                  <a:srgbClr val="FFFF00"/>
                </a:solidFill>
                <a:effectLst>
                  <a:outerShdw blurRad="38100" dist="38100" dir="2700000" algn="tl">
                    <a:srgbClr val="000000">
                      <a:alpha val="43137"/>
                    </a:srgbClr>
                  </a:outerShdw>
                </a:effectLst>
              </a:rPr>
              <a:t>Выполнение первоначальной настройки</a:t>
            </a:r>
            <a:endParaRPr lang="ru-RU" sz="2400" dirty="0">
              <a:solidFill>
                <a:srgbClr val="FFFF00"/>
              </a:solidFill>
              <a:effectLst>
                <a:outerShdw blurRad="38100" dist="38100" dir="2700000" algn="tl">
                  <a:srgbClr val="000000">
                    <a:alpha val="43137"/>
                  </a:srgbClr>
                </a:outerShdw>
              </a:effectLst>
            </a:endParaRPr>
          </a:p>
        </p:txBody>
      </p:sp>
      <p:sp>
        <p:nvSpPr>
          <p:cNvPr id="7" name="Text Box 4"/>
          <p:cNvSpPr txBox="1">
            <a:spLocks noChangeArrowheads="1"/>
          </p:cNvSpPr>
          <p:nvPr/>
        </p:nvSpPr>
        <p:spPr bwMode="auto">
          <a:xfrm>
            <a:off x="3059" y="260648"/>
            <a:ext cx="9132849" cy="45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77" tIns="41439" rIns="82877" bIns="41439">
            <a:spAutoFit/>
          </a:bodyPr>
          <a:lstStyle>
            <a:lvl1pPr defTabSz="1047750" eaLnBrk="0" hangingPunct="0">
              <a:defRPr sz="1900">
                <a:solidFill>
                  <a:schemeClr val="tx1"/>
                </a:solidFill>
                <a:latin typeface="Arial" charset="0"/>
              </a:defRPr>
            </a:lvl1pPr>
            <a:lvl2pPr marL="742950" indent="-285750" defTabSz="1047750" eaLnBrk="0" hangingPunct="0">
              <a:defRPr sz="1900">
                <a:solidFill>
                  <a:schemeClr val="tx1"/>
                </a:solidFill>
                <a:latin typeface="Arial" charset="0"/>
              </a:defRPr>
            </a:lvl2pPr>
            <a:lvl3pPr marL="1143000" indent="-228600" defTabSz="1047750" eaLnBrk="0" hangingPunct="0">
              <a:defRPr sz="1900">
                <a:solidFill>
                  <a:schemeClr val="tx1"/>
                </a:solidFill>
                <a:latin typeface="Arial" charset="0"/>
              </a:defRPr>
            </a:lvl3pPr>
            <a:lvl4pPr marL="1600200" indent="-228600" defTabSz="1047750" eaLnBrk="0" hangingPunct="0">
              <a:defRPr sz="1900">
                <a:solidFill>
                  <a:schemeClr val="tx1"/>
                </a:solidFill>
                <a:latin typeface="Arial" charset="0"/>
              </a:defRPr>
            </a:lvl4pPr>
            <a:lvl5pPr marL="2057400" indent="-228600" defTabSz="1047750" eaLnBrk="0" hangingPunct="0">
              <a:defRPr sz="1900">
                <a:solidFill>
                  <a:schemeClr val="tx1"/>
                </a:solidFill>
                <a:latin typeface="Arial" charset="0"/>
              </a:defRPr>
            </a:lvl5pPr>
            <a:lvl6pPr marL="2514600" indent="-228600" defTabSz="1047750" eaLnBrk="0" fontAlgn="base" hangingPunct="0">
              <a:spcBef>
                <a:spcPct val="0"/>
              </a:spcBef>
              <a:spcAft>
                <a:spcPct val="0"/>
              </a:spcAft>
              <a:defRPr sz="1900">
                <a:solidFill>
                  <a:schemeClr val="tx1"/>
                </a:solidFill>
                <a:latin typeface="Arial" charset="0"/>
              </a:defRPr>
            </a:lvl6pPr>
            <a:lvl7pPr marL="2971800" indent="-228600" defTabSz="1047750" eaLnBrk="0" fontAlgn="base" hangingPunct="0">
              <a:spcBef>
                <a:spcPct val="0"/>
              </a:spcBef>
              <a:spcAft>
                <a:spcPct val="0"/>
              </a:spcAft>
              <a:defRPr sz="1900">
                <a:solidFill>
                  <a:schemeClr val="tx1"/>
                </a:solidFill>
                <a:latin typeface="Arial" charset="0"/>
              </a:defRPr>
            </a:lvl7pPr>
            <a:lvl8pPr marL="3429000" indent="-228600" defTabSz="1047750" eaLnBrk="0" fontAlgn="base" hangingPunct="0">
              <a:spcBef>
                <a:spcPct val="0"/>
              </a:spcBef>
              <a:spcAft>
                <a:spcPct val="0"/>
              </a:spcAft>
              <a:defRPr sz="1900">
                <a:solidFill>
                  <a:schemeClr val="tx1"/>
                </a:solidFill>
                <a:latin typeface="Arial" charset="0"/>
              </a:defRPr>
            </a:lvl8pPr>
            <a:lvl9pPr marL="3886200" indent="-228600" defTabSz="104775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ru-RU" sz="2400" b="1" dirty="0" smtClean="0">
                <a:solidFill>
                  <a:schemeClr val="bg1"/>
                </a:solidFill>
                <a:effectLst>
                  <a:outerShdw blurRad="38100" dist="38100" dir="2700000" algn="tl">
                    <a:srgbClr val="000000">
                      <a:alpha val="43137"/>
                    </a:srgbClr>
                  </a:outerShdw>
                </a:effectLst>
                <a:latin typeface="Cambria" pitchFamily="18" charset="0"/>
              </a:rPr>
              <a:t>Сервер электронной почты Тюменской областной Думы</a:t>
            </a:r>
            <a:endParaRPr lang="ru-RU" sz="2400" b="1" dirty="0">
              <a:solidFill>
                <a:schemeClr val="bg1"/>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1554989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494</TotalTime>
  <Words>1660</Words>
  <Application>Microsoft Office PowerPoint</Application>
  <PresentationFormat>Экран (4:3)</PresentationFormat>
  <Paragraphs>207</Paragraphs>
  <Slides>62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62</vt:i4>
      </vt:variant>
    </vt:vector>
  </HeadingPairs>
  <TitlesOfParts>
    <vt:vector size="63" baseType="lpstr">
      <vt:lpstr>Волна</vt:lpstr>
      <vt:lpstr>Презентация PowerPoint</vt:lpstr>
      <vt:lpstr>Выполнение первоначальной настройки</vt:lpstr>
      <vt:lpstr>Выполнение первоначальной настройки</vt:lpstr>
      <vt:lpstr>Выполнение первоначальной настройки</vt:lpstr>
      <vt:lpstr>Выполнение первоначальной настройки</vt:lpstr>
      <vt:lpstr>Выполнение первоначальной настройки</vt:lpstr>
      <vt:lpstr>Выполнение первоначальной настройки</vt:lpstr>
      <vt:lpstr>Выполнение первоначальной настройки</vt:lpstr>
      <vt:lpstr>Выполнение первоначальной настройки</vt:lpstr>
      <vt:lpstr>Выполнение первоначальной настройки</vt:lpstr>
      <vt:lpstr>Выполнение первоначальной настройки</vt:lpstr>
      <vt:lpstr>Выполнение первоначальной настройки</vt:lpstr>
      <vt:lpstr>Выполнение первоначальной настройки</vt:lpstr>
      <vt:lpstr>Выполнение первоначальной настройки</vt:lpstr>
      <vt:lpstr>Выполнение первоначальной настройки</vt:lpstr>
      <vt:lpstr>Выполнение первоначальной настройки</vt:lpstr>
      <vt:lpstr>Выполнение первоначальной настройки</vt:lpstr>
      <vt:lpstr>Подключение к почтовому серверу</vt:lpstr>
      <vt:lpstr>Подключение к почтовому серверу</vt:lpstr>
      <vt:lpstr>Выполнение первоначальной настройки</vt:lpstr>
      <vt:lpstr>Выполнение первоначальной настройки</vt:lpstr>
      <vt:lpstr>Подключение к почтовому серверу</vt:lpstr>
      <vt:lpstr>Подключение к почтовому серверу</vt:lpstr>
      <vt:lpstr>Подключение к почтовому серверу</vt:lpstr>
      <vt:lpstr>Подключение к почтовому серверу</vt:lpstr>
      <vt:lpstr>Подключение к почтовому серверу</vt:lpstr>
      <vt:lpstr>Подключение к почтовому серверу</vt:lpstr>
      <vt:lpstr>Подключение к почтовому серверу</vt:lpstr>
      <vt:lpstr>Подключение к почтовому серверу</vt:lpstr>
      <vt:lpstr>Подключение к почтовому серверу</vt:lpstr>
      <vt:lpstr>Работа с электронной почтой – создание нового сообщения</vt:lpstr>
      <vt:lpstr>Работа с электронной почтой – создание нового сообщения</vt:lpstr>
      <vt:lpstr>Работа с электронной почтой – создание нового сообщения</vt:lpstr>
      <vt:lpstr>Работа с электронной почтой – прикрепление файла к сообщению</vt:lpstr>
      <vt:lpstr>Работа с электронной почтой – прикрепление файла к сообщению</vt:lpstr>
      <vt:lpstr>Работа с электронной почтой – прикрепление файла к сообщению</vt:lpstr>
      <vt:lpstr>Работа с электронной почтой – прикрепление файла к сообщению</vt:lpstr>
      <vt:lpstr>Работа с электронной почтой – прикрепление файла к сообщению</vt:lpstr>
      <vt:lpstr>Работа с электронной почтой – прикрепление файла к сообщению</vt:lpstr>
      <vt:lpstr>Работа с электронной почтой – отправка сообщения</vt:lpstr>
      <vt:lpstr>Работа с электронной почтой – контакты</vt:lpstr>
      <vt:lpstr>Работа с электронной почтой – контакты</vt:lpstr>
      <vt:lpstr>Работа с электронной почтой – контакты</vt:lpstr>
      <vt:lpstr>Работа с электронной почтой – использование адресной книги</vt:lpstr>
      <vt:lpstr>Работа с электронной почтой – использование адресной книги</vt:lpstr>
      <vt:lpstr>Работа с электронной почтой – использование адресной книги</vt:lpstr>
      <vt:lpstr>Работа с электронной почтой – контакты</vt:lpstr>
      <vt:lpstr>Доступ в почтовый ящик другого пользователя</vt:lpstr>
      <vt:lpstr>Доступ в почтовый ящик другого пользователя</vt:lpstr>
      <vt:lpstr>Доступ в почтовый ящик другого пользователя</vt:lpstr>
      <vt:lpstr>Доступ в почтовый ящик другого пользователя</vt:lpstr>
      <vt:lpstr>Доступ в почтовый ящик другого пользователя</vt:lpstr>
      <vt:lpstr>Доступ в почтовый ящик другого пользователя</vt:lpstr>
      <vt:lpstr>Доступ в почтовый ящик другого пользователя</vt:lpstr>
      <vt:lpstr>Доступ в почтовый ящик другого пользователя (привязка Входящие)</vt:lpstr>
      <vt:lpstr>Доступ в почтовый ящик другого пользователя (привязка Входящие)</vt:lpstr>
      <vt:lpstr>Доступ в почтовый ящик другого пользователя (привязка Входящие)</vt:lpstr>
      <vt:lpstr>Доступ в почтовый ящик другого пользователя (привязка Входящие)</vt:lpstr>
      <vt:lpstr>Доступ в почтовый ящик другого пользователя (привязка Входящие)</vt:lpstr>
      <vt:lpstr>Доступ в почтовый ящик другого пользователя (привязка Входящие)</vt:lpstr>
      <vt:lpstr>Доступ в почтовый ящик другого пользователя (привязка Входящие)</vt:lpstr>
      <vt:lpstr>Доступ в почтовый ящик другого пользователя (привязка Входящие)</vt:lpstr>
    </vt:vector>
  </TitlesOfParts>
  <Company>Тюменская областная Дума</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Кондрашев</dc:creator>
  <cp:lastModifiedBy>Семенов М.А.</cp:lastModifiedBy>
  <cp:revision>94</cp:revision>
  <cp:lastPrinted>2012-12-18T05:55:15Z</cp:lastPrinted>
  <dcterms:created xsi:type="dcterms:W3CDTF">2012-12-17T08:15:45Z</dcterms:created>
  <dcterms:modified xsi:type="dcterms:W3CDTF">2014-11-21T04:40:58Z</dcterms:modified>
</cp:coreProperties>
</file>